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9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Phone Brands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iPhone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Cluster 1
72%</c:v>
                </c:pt>
                <c:pt idx="1">
                  <c:v>Cluster 2
56%</c:v>
                </c:pt>
                <c:pt idx="2">
                  <c:v>Cluster 3
76%</c:v>
                </c:pt>
                <c:pt idx="3">
                  <c:v>Cluster 4
77%</c:v>
                </c:pt>
                <c:pt idx="4">
                  <c:v>Cluster 5
73%</c:v>
                </c:pt>
                <c:pt idx="5">
                  <c:v>Cluster 6
62%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0.34535640000000001</c:v>
                </c:pt>
                <c:pt idx="1">
                  <c:v>0.1454918</c:v>
                </c:pt>
                <c:pt idx="2">
                  <c:v>0.40509050000000002</c:v>
                </c:pt>
                <c:pt idx="3">
                  <c:v>0.40532899999999999</c:v>
                </c:pt>
                <c:pt idx="4">
                  <c:v>0.36600709999999997</c:v>
                </c:pt>
                <c:pt idx="5">
                  <c:v>0.27349820000000002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07-4EF2-BDBA-1028D7A2B3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Samsung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Cluster 1
72%</c:v>
                </c:pt>
                <c:pt idx="1">
                  <c:v>Cluster 2
56%</c:v>
                </c:pt>
                <c:pt idx="2">
                  <c:v>Cluster 3
76%</c:v>
                </c:pt>
                <c:pt idx="3">
                  <c:v>Cluster 4
77%</c:v>
                </c:pt>
                <c:pt idx="4">
                  <c:v>Cluster 5
73%</c:v>
                </c:pt>
                <c:pt idx="5">
                  <c:v>Cluster 6
62%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0.29167850000000001</c:v>
                </c:pt>
                <c:pt idx="1">
                  <c:v>0.2395264</c:v>
                </c:pt>
                <c:pt idx="2">
                  <c:v>0.2732291</c:v>
                </c:pt>
                <c:pt idx="3">
                  <c:v>0.2943076</c:v>
                </c:pt>
                <c:pt idx="4">
                  <c:v>0.28317229999999999</c:v>
                </c:pt>
                <c:pt idx="5">
                  <c:v>0.24475849999999999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07-4EF2-BDBA-1028D7A2B3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Cluster 1
72%</c:v>
                </c:pt>
                <c:pt idx="1">
                  <c:v>Cluster 2
56%</c:v>
                </c:pt>
                <c:pt idx="2">
                  <c:v>Cluster 3
76%</c:v>
                </c:pt>
                <c:pt idx="3">
                  <c:v>Cluster 4
77%</c:v>
                </c:pt>
                <c:pt idx="4">
                  <c:v>Cluster 5
73%</c:v>
                </c:pt>
                <c:pt idx="5">
                  <c:v>Cluster 6
62%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8.4919099999999997E-2</c:v>
                </c:pt>
                <c:pt idx="1">
                  <c:v>0.1709927</c:v>
                </c:pt>
                <c:pt idx="2">
                  <c:v>7.81969E-2</c:v>
                </c:pt>
                <c:pt idx="3">
                  <c:v>6.9035100000000002E-2</c:v>
                </c:pt>
                <c:pt idx="4">
                  <c:v>8.0993999999999997E-2</c:v>
                </c:pt>
                <c:pt idx="5">
                  <c:v>0.1043581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07-4EF2-BDBA-1028D7A2B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12088928"/>
        <c:axId val="1512089760"/>
      </c:barChart>
      <c:catAx>
        <c:axId val="151208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089760"/>
        <c:crosses val="autoZero"/>
        <c:auto val="1"/>
        <c:lblAlgn val="ctr"/>
        <c:lblOffset val="100"/>
        <c:noMultiLvlLbl val="0"/>
      </c:catAx>
      <c:valAx>
        <c:axId val="151208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08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  <c:pt idx="5">
                  <c:v>Cluster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0.5035501</c:v>
                </c:pt>
                <c:pt idx="1">
                  <c:v>0.54758649999999998</c:v>
                </c:pt>
                <c:pt idx="2">
                  <c:v>0.53173870000000001</c:v>
                </c:pt>
                <c:pt idx="3">
                  <c:v>0.60839730000000003</c:v>
                </c:pt>
                <c:pt idx="4">
                  <c:v>0.6212609</c:v>
                </c:pt>
                <c:pt idx="5">
                  <c:v>0.51401649999999999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5A-499B-B07F-FA1E813D93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Hispanic/Latino</c:v>
                </c:pt>
              </c:strCache>
            </c:strRef>
          </c:tx>
          <c:spPr>
            <a:solidFill>
              <a:srgbClr val="E9595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  <c:pt idx="3">
                  <c:v>Cluster 4</c:v>
                </c:pt>
                <c:pt idx="4">
                  <c:v>Cluster 5</c:v>
                </c:pt>
                <c:pt idx="5">
                  <c:v>Cluster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0.27634189999999997</c:v>
                </c:pt>
                <c:pt idx="1">
                  <c:v>0.22859740000000001</c:v>
                </c:pt>
                <c:pt idx="2">
                  <c:v>0.45016869999999998</c:v>
                </c:pt>
                <c:pt idx="3">
                  <c:v>0.37585790000000002</c:v>
                </c:pt>
                <c:pt idx="4">
                  <c:v>0.20908109999999999</c:v>
                </c:pt>
                <c:pt idx="5">
                  <c:v>0.35948170000000002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5A-499B-B07F-FA1E813D9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10934304"/>
        <c:axId val="1510935136"/>
      </c:barChart>
      <c:catAx>
        <c:axId val="151093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0935136"/>
        <c:crosses val="autoZero"/>
        <c:auto val="1"/>
        <c:lblAlgn val="ctr"/>
        <c:lblOffset val="100"/>
        <c:noMultiLvlLbl val="0"/>
      </c:catAx>
      <c:valAx>
        <c:axId val="151093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093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A49D2-296D-44ED-BD95-FE4EE2E334B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46E7EA1-7B03-4013-849B-AE388FEBC9F4}">
      <dgm:prSet/>
      <dgm:spPr/>
      <dgm:t>
        <a:bodyPr/>
        <a:lstStyle/>
        <a:p>
          <a:r>
            <a:rPr lang="en-US"/>
            <a:t>Data</a:t>
          </a:r>
        </a:p>
      </dgm:t>
    </dgm:pt>
    <dgm:pt modelId="{031CE7CA-B250-4E1B-BE87-E95C48F15E7D}" type="parTrans" cxnId="{109E9B77-FE6D-4174-8440-C67AEC935D0C}">
      <dgm:prSet/>
      <dgm:spPr/>
      <dgm:t>
        <a:bodyPr/>
        <a:lstStyle/>
        <a:p>
          <a:endParaRPr lang="en-US"/>
        </a:p>
      </dgm:t>
    </dgm:pt>
    <dgm:pt modelId="{E123080D-C11A-44ED-A2A6-B77591F97B40}" type="sibTrans" cxnId="{109E9B77-FE6D-4174-8440-C67AEC935D0C}">
      <dgm:prSet/>
      <dgm:spPr/>
      <dgm:t>
        <a:bodyPr/>
        <a:lstStyle/>
        <a:p>
          <a:endParaRPr lang="en-US"/>
        </a:p>
      </dgm:t>
    </dgm:pt>
    <dgm:pt modelId="{7C4F6C16-78D5-4147-A3E1-DE594DA24A7A}">
      <dgm:prSet/>
      <dgm:spPr/>
      <dgm:t>
        <a:bodyPr/>
        <a:lstStyle/>
        <a:p>
          <a:r>
            <a:rPr lang="en-US"/>
            <a:t>Driver Variables</a:t>
          </a:r>
        </a:p>
      </dgm:t>
    </dgm:pt>
    <dgm:pt modelId="{2859CB61-2311-4DF1-9C21-6B6F774D53DA}" type="parTrans" cxnId="{3E2A060A-BD36-4801-B71D-B97F95FF178F}">
      <dgm:prSet/>
      <dgm:spPr/>
      <dgm:t>
        <a:bodyPr/>
        <a:lstStyle/>
        <a:p>
          <a:endParaRPr lang="en-US"/>
        </a:p>
      </dgm:t>
    </dgm:pt>
    <dgm:pt modelId="{BF5463DF-28FD-44D1-B589-85D44DD74B75}" type="sibTrans" cxnId="{3E2A060A-BD36-4801-B71D-B97F95FF178F}">
      <dgm:prSet/>
      <dgm:spPr/>
      <dgm:t>
        <a:bodyPr/>
        <a:lstStyle/>
        <a:p>
          <a:endParaRPr lang="en-US"/>
        </a:p>
      </dgm:t>
    </dgm:pt>
    <dgm:pt modelId="{D9BFF80B-7C16-422A-9229-0B5D545E6438}">
      <dgm:prSet/>
      <dgm:spPr/>
      <dgm:t>
        <a:bodyPr/>
        <a:lstStyle/>
        <a:p>
          <a:r>
            <a:rPr lang="en-US"/>
            <a:t>Single</a:t>
          </a:r>
        </a:p>
      </dgm:t>
    </dgm:pt>
    <dgm:pt modelId="{BF74EE3C-8697-45FA-AC66-04C87A3E1D1D}" type="parTrans" cxnId="{90FD35DC-6F46-49C8-8BC0-C3B0011AD01C}">
      <dgm:prSet/>
      <dgm:spPr/>
      <dgm:t>
        <a:bodyPr/>
        <a:lstStyle/>
        <a:p>
          <a:endParaRPr lang="en-US"/>
        </a:p>
      </dgm:t>
    </dgm:pt>
    <dgm:pt modelId="{399484A4-5575-4342-AE68-5B00F009A59C}" type="sibTrans" cxnId="{90FD35DC-6F46-49C8-8BC0-C3B0011AD01C}">
      <dgm:prSet/>
      <dgm:spPr/>
      <dgm:t>
        <a:bodyPr/>
        <a:lstStyle/>
        <a:p>
          <a:endParaRPr lang="en-US"/>
        </a:p>
      </dgm:t>
    </dgm:pt>
    <dgm:pt modelId="{97ED5B35-8755-4204-A674-9442FEC0EA93}">
      <dgm:prSet/>
      <dgm:spPr/>
      <dgm:t>
        <a:bodyPr/>
        <a:lstStyle/>
        <a:p>
          <a:r>
            <a:rPr lang="en-US"/>
            <a:t>Factor</a:t>
          </a:r>
        </a:p>
      </dgm:t>
    </dgm:pt>
    <dgm:pt modelId="{8C05F4E9-14B4-442A-AFC3-D32599C9ADE2}" type="parTrans" cxnId="{AA9FD915-E92F-4170-83E6-6285D14CB020}">
      <dgm:prSet/>
      <dgm:spPr/>
      <dgm:t>
        <a:bodyPr/>
        <a:lstStyle/>
        <a:p>
          <a:endParaRPr lang="en-US"/>
        </a:p>
      </dgm:t>
    </dgm:pt>
    <dgm:pt modelId="{E7A90FFF-8050-415F-A682-068E216AF27C}" type="sibTrans" cxnId="{AA9FD915-E92F-4170-83E6-6285D14CB020}">
      <dgm:prSet/>
      <dgm:spPr/>
      <dgm:t>
        <a:bodyPr/>
        <a:lstStyle/>
        <a:p>
          <a:endParaRPr lang="en-US"/>
        </a:p>
      </dgm:t>
    </dgm:pt>
    <dgm:pt modelId="{BAA0BCFD-383D-4130-93BF-2DE9BCD0530C}">
      <dgm:prSet/>
      <dgm:spPr/>
      <dgm:t>
        <a:bodyPr/>
        <a:lstStyle/>
        <a:p>
          <a:r>
            <a:rPr lang="en-US"/>
            <a:t>Clustering</a:t>
          </a:r>
        </a:p>
      </dgm:t>
    </dgm:pt>
    <dgm:pt modelId="{C15A0A6F-91AB-4E00-9026-12ABC8C42392}" type="parTrans" cxnId="{42BED0DF-D58E-459E-90D0-405DB2BF0B93}">
      <dgm:prSet/>
      <dgm:spPr/>
      <dgm:t>
        <a:bodyPr/>
        <a:lstStyle/>
        <a:p>
          <a:endParaRPr lang="en-US"/>
        </a:p>
      </dgm:t>
    </dgm:pt>
    <dgm:pt modelId="{809711D6-C32C-4E0D-AD2F-9467381CD28C}" type="sibTrans" cxnId="{42BED0DF-D58E-459E-90D0-405DB2BF0B93}">
      <dgm:prSet/>
      <dgm:spPr/>
      <dgm:t>
        <a:bodyPr/>
        <a:lstStyle/>
        <a:p>
          <a:endParaRPr lang="en-US"/>
        </a:p>
      </dgm:t>
    </dgm:pt>
    <dgm:pt modelId="{A4F39A7E-816B-4AA7-BEE3-0864A96451E2}">
      <dgm:prSet/>
      <dgm:spPr/>
      <dgm:t>
        <a:bodyPr/>
        <a:lstStyle/>
        <a:p>
          <a:r>
            <a:rPr lang="en-US"/>
            <a:t>Market Segments</a:t>
          </a:r>
        </a:p>
      </dgm:t>
    </dgm:pt>
    <dgm:pt modelId="{81E715A0-D32E-45AC-90A7-9790022974AB}" type="parTrans" cxnId="{E6BA905C-EA10-4FA2-9F5B-8E2776823FFE}">
      <dgm:prSet/>
      <dgm:spPr/>
      <dgm:t>
        <a:bodyPr/>
        <a:lstStyle/>
        <a:p>
          <a:endParaRPr lang="en-US"/>
        </a:p>
      </dgm:t>
    </dgm:pt>
    <dgm:pt modelId="{70A2AC59-E833-4D19-8C3C-289408DA2A11}" type="sibTrans" cxnId="{E6BA905C-EA10-4FA2-9F5B-8E2776823FFE}">
      <dgm:prSet/>
      <dgm:spPr/>
      <dgm:t>
        <a:bodyPr/>
        <a:lstStyle/>
        <a:p>
          <a:endParaRPr lang="en-US"/>
        </a:p>
      </dgm:t>
    </dgm:pt>
    <dgm:pt modelId="{C979C088-1986-4FCB-8D45-9CB7B0BC6A4C}" type="pres">
      <dgm:prSet presAssocID="{80BA49D2-296D-44ED-BD95-FE4EE2E334B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CACD5D1-E44A-4C53-94C0-A57C8710BA1C}" type="pres">
      <dgm:prSet presAssocID="{D46E7EA1-7B03-4013-849B-AE388FEBC9F4}" presName="hierRoot1" presStyleCnt="0"/>
      <dgm:spPr/>
    </dgm:pt>
    <dgm:pt modelId="{F81B600B-4F40-40EB-BD9D-E0DC6E07AD29}" type="pres">
      <dgm:prSet presAssocID="{D46E7EA1-7B03-4013-849B-AE388FEBC9F4}" presName="composite" presStyleCnt="0"/>
      <dgm:spPr/>
    </dgm:pt>
    <dgm:pt modelId="{D7C3604D-1B05-4E9E-94BD-6E546CAEDBFC}" type="pres">
      <dgm:prSet presAssocID="{D46E7EA1-7B03-4013-849B-AE388FEBC9F4}" presName="background" presStyleLbl="node0" presStyleIdx="0" presStyleCnt="4"/>
      <dgm:spPr/>
    </dgm:pt>
    <dgm:pt modelId="{4B3E3E5F-09AF-405D-8E5E-C18AE471DA3B}" type="pres">
      <dgm:prSet presAssocID="{D46E7EA1-7B03-4013-849B-AE388FEBC9F4}" presName="text" presStyleLbl="fgAcc0" presStyleIdx="0" presStyleCnt="4">
        <dgm:presLayoutVars>
          <dgm:chPref val="3"/>
        </dgm:presLayoutVars>
      </dgm:prSet>
      <dgm:spPr/>
    </dgm:pt>
    <dgm:pt modelId="{5314233D-F50B-4242-BA5B-12A1A00DBCB1}" type="pres">
      <dgm:prSet presAssocID="{D46E7EA1-7B03-4013-849B-AE388FEBC9F4}" presName="hierChild2" presStyleCnt="0"/>
      <dgm:spPr/>
    </dgm:pt>
    <dgm:pt modelId="{72B04A8F-F196-46AE-88FF-1BCF1BA60226}" type="pres">
      <dgm:prSet presAssocID="{7C4F6C16-78D5-4147-A3E1-DE594DA24A7A}" presName="hierRoot1" presStyleCnt="0"/>
      <dgm:spPr/>
    </dgm:pt>
    <dgm:pt modelId="{BD246CB7-5E44-4246-8F68-4F5A4F153AF4}" type="pres">
      <dgm:prSet presAssocID="{7C4F6C16-78D5-4147-A3E1-DE594DA24A7A}" presName="composite" presStyleCnt="0"/>
      <dgm:spPr/>
    </dgm:pt>
    <dgm:pt modelId="{ED8D7890-CAF2-4907-A75E-3EBAECDA240F}" type="pres">
      <dgm:prSet presAssocID="{7C4F6C16-78D5-4147-A3E1-DE594DA24A7A}" presName="background" presStyleLbl="node0" presStyleIdx="1" presStyleCnt="4"/>
      <dgm:spPr/>
    </dgm:pt>
    <dgm:pt modelId="{4EDA5CD5-41E2-4173-BF0E-66985AD9F2EC}" type="pres">
      <dgm:prSet presAssocID="{7C4F6C16-78D5-4147-A3E1-DE594DA24A7A}" presName="text" presStyleLbl="fgAcc0" presStyleIdx="1" presStyleCnt="4">
        <dgm:presLayoutVars>
          <dgm:chPref val="3"/>
        </dgm:presLayoutVars>
      </dgm:prSet>
      <dgm:spPr/>
    </dgm:pt>
    <dgm:pt modelId="{C00BDB13-07A1-421B-AC35-66E19DACA5EE}" type="pres">
      <dgm:prSet presAssocID="{7C4F6C16-78D5-4147-A3E1-DE594DA24A7A}" presName="hierChild2" presStyleCnt="0"/>
      <dgm:spPr/>
    </dgm:pt>
    <dgm:pt modelId="{C5B635CA-BE8B-448F-8E03-C71E9644C1BB}" type="pres">
      <dgm:prSet presAssocID="{BF74EE3C-8697-45FA-AC66-04C87A3E1D1D}" presName="Name10" presStyleLbl="parChTrans1D2" presStyleIdx="0" presStyleCnt="2"/>
      <dgm:spPr/>
    </dgm:pt>
    <dgm:pt modelId="{423D0584-8632-453F-A50D-A68544CC4207}" type="pres">
      <dgm:prSet presAssocID="{D9BFF80B-7C16-422A-9229-0B5D545E6438}" presName="hierRoot2" presStyleCnt="0"/>
      <dgm:spPr/>
    </dgm:pt>
    <dgm:pt modelId="{B1FEDAAC-DAD8-4298-8D34-C85CEEABB6E8}" type="pres">
      <dgm:prSet presAssocID="{D9BFF80B-7C16-422A-9229-0B5D545E6438}" presName="composite2" presStyleCnt="0"/>
      <dgm:spPr/>
    </dgm:pt>
    <dgm:pt modelId="{FF99E233-CFCC-47FF-A0FD-707875AF305C}" type="pres">
      <dgm:prSet presAssocID="{D9BFF80B-7C16-422A-9229-0B5D545E6438}" presName="background2" presStyleLbl="node2" presStyleIdx="0" presStyleCnt="2"/>
      <dgm:spPr/>
    </dgm:pt>
    <dgm:pt modelId="{EF97D820-C905-4459-A9BB-0E0F04F9BED2}" type="pres">
      <dgm:prSet presAssocID="{D9BFF80B-7C16-422A-9229-0B5D545E6438}" presName="text2" presStyleLbl="fgAcc2" presStyleIdx="0" presStyleCnt="2">
        <dgm:presLayoutVars>
          <dgm:chPref val="3"/>
        </dgm:presLayoutVars>
      </dgm:prSet>
      <dgm:spPr/>
    </dgm:pt>
    <dgm:pt modelId="{B60F60AE-9E77-4A99-9882-3B7D48C69A71}" type="pres">
      <dgm:prSet presAssocID="{D9BFF80B-7C16-422A-9229-0B5D545E6438}" presName="hierChild3" presStyleCnt="0"/>
      <dgm:spPr/>
    </dgm:pt>
    <dgm:pt modelId="{9DA7FCBF-E26F-4831-A70A-DB99335BF7EF}" type="pres">
      <dgm:prSet presAssocID="{8C05F4E9-14B4-442A-AFC3-D32599C9ADE2}" presName="Name10" presStyleLbl="parChTrans1D2" presStyleIdx="1" presStyleCnt="2"/>
      <dgm:spPr/>
    </dgm:pt>
    <dgm:pt modelId="{A6BE249F-025F-4A3C-A110-2D26EB7A2836}" type="pres">
      <dgm:prSet presAssocID="{97ED5B35-8755-4204-A674-9442FEC0EA93}" presName="hierRoot2" presStyleCnt="0"/>
      <dgm:spPr/>
    </dgm:pt>
    <dgm:pt modelId="{1693F482-A562-4D09-BA1F-EDAC4595F582}" type="pres">
      <dgm:prSet presAssocID="{97ED5B35-8755-4204-A674-9442FEC0EA93}" presName="composite2" presStyleCnt="0"/>
      <dgm:spPr/>
    </dgm:pt>
    <dgm:pt modelId="{90E8DC94-0C5F-4D65-94E8-ACC6C4184608}" type="pres">
      <dgm:prSet presAssocID="{97ED5B35-8755-4204-A674-9442FEC0EA93}" presName="background2" presStyleLbl="node2" presStyleIdx="1" presStyleCnt="2"/>
      <dgm:spPr/>
    </dgm:pt>
    <dgm:pt modelId="{086CC1A2-05E5-4DF2-B041-CD6BE8C656E8}" type="pres">
      <dgm:prSet presAssocID="{97ED5B35-8755-4204-A674-9442FEC0EA93}" presName="text2" presStyleLbl="fgAcc2" presStyleIdx="1" presStyleCnt="2">
        <dgm:presLayoutVars>
          <dgm:chPref val="3"/>
        </dgm:presLayoutVars>
      </dgm:prSet>
      <dgm:spPr/>
    </dgm:pt>
    <dgm:pt modelId="{E1D35352-D316-4926-9843-F18353649EAB}" type="pres">
      <dgm:prSet presAssocID="{97ED5B35-8755-4204-A674-9442FEC0EA93}" presName="hierChild3" presStyleCnt="0"/>
      <dgm:spPr/>
    </dgm:pt>
    <dgm:pt modelId="{11E5867C-6D93-4A4B-BED0-7DEEDE47E57B}" type="pres">
      <dgm:prSet presAssocID="{BAA0BCFD-383D-4130-93BF-2DE9BCD0530C}" presName="hierRoot1" presStyleCnt="0"/>
      <dgm:spPr/>
    </dgm:pt>
    <dgm:pt modelId="{6BC1E131-76C7-4490-87E5-D66F02047472}" type="pres">
      <dgm:prSet presAssocID="{BAA0BCFD-383D-4130-93BF-2DE9BCD0530C}" presName="composite" presStyleCnt="0"/>
      <dgm:spPr/>
    </dgm:pt>
    <dgm:pt modelId="{645C845B-9677-48DC-BEAE-C291CC2913AF}" type="pres">
      <dgm:prSet presAssocID="{BAA0BCFD-383D-4130-93BF-2DE9BCD0530C}" presName="background" presStyleLbl="node0" presStyleIdx="2" presStyleCnt="4"/>
      <dgm:spPr/>
    </dgm:pt>
    <dgm:pt modelId="{DF4C2F71-2E3E-4676-990D-BBFDB4868E53}" type="pres">
      <dgm:prSet presAssocID="{BAA0BCFD-383D-4130-93BF-2DE9BCD0530C}" presName="text" presStyleLbl="fgAcc0" presStyleIdx="2" presStyleCnt="4">
        <dgm:presLayoutVars>
          <dgm:chPref val="3"/>
        </dgm:presLayoutVars>
      </dgm:prSet>
      <dgm:spPr/>
    </dgm:pt>
    <dgm:pt modelId="{8B5EEE86-748E-4318-8D6D-FCD25BCF65FC}" type="pres">
      <dgm:prSet presAssocID="{BAA0BCFD-383D-4130-93BF-2DE9BCD0530C}" presName="hierChild2" presStyleCnt="0"/>
      <dgm:spPr/>
    </dgm:pt>
    <dgm:pt modelId="{A025501C-E1B3-478B-BAD4-9733A24A1C8C}" type="pres">
      <dgm:prSet presAssocID="{A4F39A7E-816B-4AA7-BEE3-0864A96451E2}" presName="hierRoot1" presStyleCnt="0"/>
      <dgm:spPr/>
    </dgm:pt>
    <dgm:pt modelId="{E2AB353E-C7A3-4375-88D0-31FE2CCBED59}" type="pres">
      <dgm:prSet presAssocID="{A4F39A7E-816B-4AA7-BEE3-0864A96451E2}" presName="composite" presStyleCnt="0"/>
      <dgm:spPr/>
    </dgm:pt>
    <dgm:pt modelId="{99BAA307-85D8-4C80-9B7D-0A20C244FA6E}" type="pres">
      <dgm:prSet presAssocID="{A4F39A7E-816B-4AA7-BEE3-0864A96451E2}" presName="background" presStyleLbl="node0" presStyleIdx="3" presStyleCnt="4"/>
      <dgm:spPr/>
    </dgm:pt>
    <dgm:pt modelId="{7D5D855E-63EC-462F-A85C-7757016181EF}" type="pres">
      <dgm:prSet presAssocID="{A4F39A7E-816B-4AA7-BEE3-0864A96451E2}" presName="text" presStyleLbl="fgAcc0" presStyleIdx="3" presStyleCnt="4">
        <dgm:presLayoutVars>
          <dgm:chPref val="3"/>
        </dgm:presLayoutVars>
      </dgm:prSet>
      <dgm:spPr/>
    </dgm:pt>
    <dgm:pt modelId="{2177CF16-2543-47FB-A15D-22F4A19613D6}" type="pres">
      <dgm:prSet presAssocID="{A4F39A7E-816B-4AA7-BEE3-0864A96451E2}" presName="hierChild2" presStyleCnt="0"/>
      <dgm:spPr/>
    </dgm:pt>
  </dgm:ptLst>
  <dgm:cxnLst>
    <dgm:cxn modelId="{3E2A060A-BD36-4801-B71D-B97F95FF178F}" srcId="{80BA49D2-296D-44ED-BD95-FE4EE2E334B5}" destId="{7C4F6C16-78D5-4147-A3E1-DE594DA24A7A}" srcOrd="1" destOrd="0" parTransId="{2859CB61-2311-4DF1-9C21-6B6F774D53DA}" sibTransId="{BF5463DF-28FD-44D1-B589-85D44DD74B75}"/>
    <dgm:cxn modelId="{AA9FD915-E92F-4170-83E6-6285D14CB020}" srcId="{7C4F6C16-78D5-4147-A3E1-DE594DA24A7A}" destId="{97ED5B35-8755-4204-A674-9442FEC0EA93}" srcOrd="1" destOrd="0" parTransId="{8C05F4E9-14B4-442A-AFC3-D32599C9ADE2}" sibTransId="{E7A90FFF-8050-415F-A682-068E216AF27C}"/>
    <dgm:cxn modelId="{C9A25516-62BD-4A3F-839F-87F04B87243F}" type="presOf" srcId="{D9BFF80B-7C16-422A-9229-0B5D545E6438}" destId="{EF97D820-C905-4459-A9BB-0E0F04F9BED2}" srcOrd="0" destOrd="0" presId="urn:microsoft.com/office/officeart/2005/8/layout/hierarchy1"/>
    <dgm:cxn modelId="{A058F41D-AFD2-4395-AE19-B03ECDE3BA0F}" type="presOf" srcId="{80BA49D2-296D-44ED-BD95-FE4EE2E334B5}" destId="{C979C088-1986-4FCB-8D45-9CB7B0BC6A4C}" srcOrd="0" destOrd="0" presId="urn:microsoft.com/office/officeart/2005/8/layout/hierarchy1"/>
    <dgm:cxn modelId="{82C5583E-F0B6-436D-A42A-3CA4685FF3CD}" type="presOf" srcId="{BF74EE3C-8697-45FA-AC66-04C87A3E1D1D}" destId="{C5B635CA-BE8B-448F-8E03-C71E9644C1BB}" srcOrd="0" destOrd="0" presId="urn:microsoft.com/office/officeart/2005/8/layout/hierarchy1"/>
    <dgm:cxn modelId="{E6BA905C-EA10-4FA2-9F5B-8E2776823FFE}" srcId="{80BA49D2-296D-44ED-BD95-FE4EE2E334B5}" destId="{A4F39A7E-816B-4AA7-BEE3-0864A96451E2}" srcOrd="3" destOrd="0" parTransId="{81E715A0-D32E-45AC-90A7-9790022974AB}" sibTransId="{70A2AC59-E833-4D19-8C3C-289408DA2A11}"/>
    <dgm:cxn modelId="{744D5041-6750-4F7C-948A-8AD924EA921B}" type="presOf" srcId="{7C4F6C16-78D5-4147-A3E1-DE594DA24A7A}" destId="{4EDA5CD5-41E2-4173-BF0E-66985AD9F2EC}" srcOrd="0" destOrd="0" presId="urn:microsoft.com/office/officeart/2005/8/layout/hierarchy1"/>
    <dgm:cxn modelId="{48E8D96C-F531-481E-9A60-68F20DB4AEAE}" type="presOf" srcId="{D46E7EA1-7B03-4013-849B-AE388FEBC9F4}" destId="{4B3E3E5F-09AF-405D-8E5E-C18AE471DA3B}" srcOrd="0" destOrd="0" presId="urn:microsoft.com/office/officeart/2005/8/layout/hierarchy1"/>
    <dgm:cxn modelId="{109E9B77-FE6D-4174-8440-C67AEC935D0C}" srcId="{80BA49D2-296D-44ED-BD95-FE4EE2E334B5}" destId="{D46E7EA1-7B03-4013-849B-AE388FEBC9F4}" srcOrd="0" destOrd="0" parTransId="{031CE7CA-B250-4E1B-BE87-E95C48F15E7D}" sibTransId="{E123080D-C11A-44ED-A2A6-B77591F97B40}"/>
    <dgm:cxn modelId="{455C877E-BCAC-4F25-99EF-F4491E3824D6}" type="presOf" srcId="{97ED5B35-8755-4204-A674-9442FEC0EA93}" destId="{086CC1A2-05E5-4DF2-B041-CD6BE8C656E8}" srcOrd="0" destOrd="0" presId="urn:microsoft.com/office/officeart/2005/8/layout/hierarchy1"/>
    <dgm:cxn modelId="{E462A1C2-7DBC-4ACE-85EC-85D15EFF4E4B}" type="presOf" srcId="{BAA0BCFD-383D-4130-93BF-2DE9BCD0530C}" destId="{DF4C2F71-2E3E-4676-990D-BBFDB4868E53}" srcOrd="0" destOrd="0" presId="urn:microsoft.com/office/officeart/2005/8/layout/hierarchy1"/>
    <dgm:cxn modelId="{563339C3-2134-44E7-AEBF-0C38CA00B14C}" type="presOf" srcId="{8C05F4E9-14B4-442A-AFC3-D32599C9ADE2}" destId="{9DA7FCBF-E26F-4831-A70A-DB99335BF7EF}" srcOrd="0" destOrd="0" presId="urn:microsoft.com/office/officeart/2005/8/layout/hierarchy1"/>
    <dgm:cxn modelId="{90FD35DC-6F46-49C8-8BC0-C3B0011AD01C}" srcId="{7C4F6C16-78D5-4147-A3E1-DE594DA24A7A}" destId="{D9BFF80B-7C16-422A-9229-0B5D545E6438}" srcOrd="0" destOrd="0" parTransId="{BF74EE3C-8697-45FA-AC66-04C87A3E1D1D}" sibTransId="{399484A4-5575-4342-AE68-5B00F009A59C}"/>
    <dgm:cxn modelId="{42BED0DF-D58E-459E-90D0-405DB2BF0B93}" srcId="{80BA49D2-296D-44ED-BD95-FE4EE2E334B5}" destId="{BAA0BCFD-383D-4130-93BF-2DE9BCD0530C}" srcOrd="2" destOrd="0" parTransId="{C15A0A6F-91AB-4E00-9026-12ABC8C42392}" sibTransId="{809711D6-C32C-4E0D-AD2F-9467381CD28C}"/>
    <dgm:cxn modelId="{25022FE2-21A0-4EEF-A94B-436077CA0A11}" type="presOf" srcId="{A4F39A7E-816B-4AA7-BEE3-0864A96451E2}" destId="{7D5D855E-63EC-462F-A85C-7757016181EF}" srcOrd="0" destOrd="0" presId="urn:microsoft.com/office/officeart/2005/8/layout/hierarchy1"/>
    <dgm:cxn modelId="{F1ECB5A1-7FEE-47D0-875F-66630F6C0B80}" type="presParOf" srcId="{C979C088-1986-4FCB-8D45-9CB7B0BC6A4C}" destId="{1CACD5D1-E44A-4C53-94C0-A57C8710BA1C}" srcOrd="0" destOrd="0" presId="urn:microsoft.com/office/officeart/2005/8/layout/hierarchy1"/>
    <dgm:cxn modelId="{7819BF6A-5E90-4568-BD45-A02CC45BAAE5}" type="presParOf" srcId="{1CACD5D1-E44A-4C53-94C0-A57C8710BA1C}" destId="{F81B600B-4F40-40EB-BD9D-E0DC6E07AD29}" srcOrd="0" destOrd="0" presId="urn:microsoft.com/office/officeart/2005/8/layout/hierarchy1"/>
    <dgm:cxn modelId="{A74E9CB4-6860-42CF-A17C-3D863623148F}" type="presParOf" srcId="{F81B600B-4F40-40EB-BD9D-E0DC6E07AD29}" destId="{D7C3604D-1B05-4E9E-94BD-6E546CAEDBFC}" srcOrd="0" destOrd="0" presId="urn:microsoft.com/office/officeart/2005/8/layout/hierarchy1"/>
    <dgm:cxn modelId="{F9922E48-C806-4DC8-A815-8757C8C01F47}" type="presParOf" srcId="{F81B600B-4F40-40EB-BD9D-E0DC6E07AD29}" destId="{4B3E3E5F-09AF-405D-8E5E-C18AE471DA3B}" srcOrd="1" destOrd="0" presId="urn:microsoft.com/office/officeart/2005/8/layout/hierarchy1"/>
    <dgm:cxn modelId="{F2DD2535-8B54-4E5D-B3F6-917DD22F1457}" type="presParOf" srcId="{1CACD5D1-E44A-4C53-94C0-A57C8710BA1C}" destId="{5314233D-F50B-4242-BA5B-12A1A00DBCB1}" srcOrd="1" destOrd="0" presId="urn:microsoft.com/office/officeart/2005/8/layout/hierarchy1"/>
    <dgm:cxn modelId="{265975D4-3FCC-4842-9CC5-250D0DF67DCE}" type="presParOf" srcId="{C979C088-1986-4FCB-8D45-9CB7B0BC6A4C}" destId="{72B04A8F-F196-46AE-88FF-1BCF1BA60226}" srcOrd="1" destOrd="0" presId="urn:microsoft.com/office/officeart/2005/8/layout/hierarchy1"/>
    <dgm:cxn modelId="{F254686C-89B2-40FB-AF51-4CE5B25D5D33}" type="presParOf" srcId="{72B04A8F-F196-46AE-88FF-1BCF1BA60226}" destId="{BD246CB7-5E44-4246-8F68-4F5A4F153AF4}" srcOrd="0" destOrd="0" presId="urn:microsoft.com/office/officeart/2005/8/layout/hierarchy1"/>
    <dgm:cxn modelId="{17AC977B-2639-4545-8D6E-EBC2906E8732}" type="presParOf" srcId="{BD246CB7-5E44-4246-8F68-4F5A4F153AF4}" destId="{ED8D7890-CAF2-4907-A75E-3EBAECDA240F}" srcOrd="0" destOrd="0" presId="urn:microsoft.com/office/officeart/2005/8/layout/hierarchy1"/>
    <dgm:cxn modelId="{E76DF602-D81E-4D2F-AF58-6F1E3BA482E0}" type="presParOf" srcId="{BD246CB7-5E44-4246-8F68-4F5A4F153AF4}" destId="{4EDA5CD5-41E2-4173-BF0E-66985AD9F2EC}" srcOrd="1" destOrd="0" presId="urn:microsoft.com/office/officeart/2005/8/layout/hierarchy1"/>
    <dgm:cxn modelId="{3C3C74A0-0EC0-4F0E-AFD8-AC56C96F8EB8}" type="presParOf" srcId="{72B04A8F-F196-46AE-88FF-1BCF1BA60226}" destId="{C00BDB13-07A1-421B-AC35-66E19DACA5EE}" srcOrd="1" destOrd="0" presId="urn:microsoft.com/office/officeart/2005/8/layout/hierarchy1"/>
    <dgm:cxn modelId="{F66FB952-ED03-409C-8426-947F44F6A657}" type="presParOf" srcId="{C00BDB13-07A1-421B-AC35-66E19DACA5EE}" destId="{C5B635CA-BE8B-448F-8E03-C71E9644C1BB}" srcOrd="0" destOrd="0" presId="urn:microsoft.com/office/officeart/2005/8/layout/hierarchy1"/>
    <dgm:cxn modelId="{E1EB3F88-8E92-413C-B58C-99CBFD80A821}" type="presParOf" srcId="{C00BDB13-07A1-421B-AC35-66E19DACA5EE}" destId="{423D0584-8632-453F-A50D-A68544CC4207}" srcOrd="1" destOrd="0" presId="urn:microsoft.com/office/officeart/2005/8/layout/hierarchy1"/>
    <dgm:cxn modelId="{1E118C6A-F429-492B-8D97-A99F16530B14}" type="presParOf" srcId="{423D0584-8632-453F-A50D-A68544CC4207}" destId="{B1FEDAAC-DAD8-4298-8D34-C85CEEABB6E8}" srcOrd="0" destOrd="0" presId="urn:microsoft.com/office/officeart/2005/8/layout/hierarchy1"/>
    <dgm:cxn modelId="{D7E5619E-711F-48FC-A924-855CA36FE520}" type="presParOf" srcId="{B1FEDAAC-DAD8-4298-8D34-C85CEEABB6E8}" destId="{FF99E233-CFCC-47FF-A0FD-707875AF305C}" srcOrd="0" destOrd="0" presId="urn:microsoft.com/office/officeart/2005/8/layout/hierarchy1"/>
    <dgm:cxn modelId="{68C3FF8D-E8D8-476F-A259-FC68450D37AC}" type="presParOf" srcId="{B1FEDAAC-DAD8-4298-8D34-C85CEEABB6E8}" destId="{EF97D820-C905-4459-A9BB-0E0F04F9BED2}" srcOrd="1" destOrd="0" presId="urn:microsoft.com/office/officeart/2005/8/layout/hierarchy1"/>
    <dgm:cxn modelId="{75CC7120-771B-4594-B6B2-5600FFBB6EF9}" type="presParOf" srcId="{423D0584-8632-453F-A50D-A68544CC4207}" destId="{B60F60AE-9E77-4A99-9882-3B7D48C69A71}" srcOrd="1" destOrd="0" presId="urn:microsoft.com/office/officeart/2005/8/layout/hierarchy1"/>
    <dgm:cxn modelId="{345D8F7F-EDA5-4975-BEFA-6218214C1D87}" type="presParOf" srcId="{C00BDB13-07A1-421B-AC35-66E19DACA5EE}" destId="{9DA7FCBF-E26F-4831-A70A-DB99335BF7EF}" srcOrd="2" destOrd="0" presId="urn:microsoft.com/office/officeart/2005/8/layout/hierarchy1"/>
    <dgm:cxn modelId="{E645FCE8-6A46-432E-B1AA-60378B276561}" type="presParOf" srcId="{C00BDB13-07A1-421B-AC35-66E19DACA5EE}" destId="{A6BE249F-025F-4A3C-A110-2D26EB7A2836}" srcOrd="3" destOrd="0" presId="urn:microsoft.com/office/officeart/2005/8/layout/hierarchy1"/>
    <dgm:cxn modelId="{5C9B4B9F-E809-4E7A-8B5A-15FAE2EFDC76}" type="presParOf" srcId="{A6BE249F-025F-4A3C-A110-2D26EB7A2836}" destId="{1693F482-A562-4D09-BA1F-EDAC4595F582}" srcOrd="0" destOrd="0" presId="urn:microsoft.com/office/officeart/2005/8/layout/hierarchy1"/>
    <dgm:cxn modelId="{F2B5DBED-886D-4195-9759-242F0921711E}" type="presParOf" srcId="{1693F482-A562-4D09-BA1F-EDAC4595F582}" destId="{90E8DC94-0C5F-4D65-94E8-ACC6C4184608}" srcOrd="0" destOrd="0" presId="urn:microsoft.com/office/officeart/2005/8/layout/hierarchy1"/>
    <dgm:cxn modelId="{4C4EF209-AE94-4F50-AB30-DCD265AA358C}" type="presParOf" srcId="{1693F482-A562-4D09-BA1F-EDAC4595F582}" destId="{086CC1A2-05E5-4DF2-B041-CD6BE8C656E8}" srcOrd="1" destOrd="0" presId="urn:microsoft.com/office/officeart/2005/8/layout/hierarchy1"/>
    <dgm:cxn modelId="{1772146F-C144-42F7-B437-DABB53E86336}" type="presParOf" srcId="{A6BE249F-025F-4A3C-A110-2D26EB7A2836}" destId="{E1D35352-D316-4926-9843-F18353649EAB}" srcOrd="1" destOrd="0" presId="urn:microsoft.com/office/officeart/2005/8/layout/hierarchy1"/>
    <dgm:cxn modelId="{97937494-03F4-4FB0-9853-6660AC32023C}" type="presParOf" srcId="{C979C088-1986-4FCB-8D45-9CB7B0BC6A4C}" destId="{11E5867C-6D93-4A4B-BED0-7DEEDE47E57B}" srcOrd="2" destOrd="0" presId="urn:microsoft.com/office/officeart/2005/8/layout/hierarchy1"/>
    <dgm:cxn modelId="{3EC99E6B-19DE-4662-8031-C34DF92E0131}" type="presParOf" srcId="{11E5867C-6D93-4A4B-BED0-7DEEDE47E57B}" destId="{6BC1E131-76C7-4490-87E5-D66F02047472}" srcOrd="0" destOrd="0" presId="urn:microsoft.com/office/officeart/2005/8/layout/hierarchy1"/>
    <dgm:cxn modelId="{CEBD131D-5530-49E4-AD57-C5D81AE195FB}" type="presParOf" srcId="{6BC1E131-76C7-4490-87E5-D66F02047472}" destId="{645C845B-9677-48DC-BEAE-C291CC2913AF}" srcOrd="0" destOrd="0" presId="urn:microsoft.com/office/officeart/2005/8/layout/hierarchy1"/>
    <dgm:cxn modelId="{83A734A9-7C3D-4EFA-96D0-1FC7C4C47C35}" type="presParOf" srcId="{6BC1E131-76C7-4490-87E5-D66F02047472}" destId="{DF4C2F71-2E3E-4676-990D-BBFDB4868E53}" srcOrd="1" destOrd="0" presId="urn:microsoft.com/office/officeart/2005/8/layout/hierarchy1"/>
    <dgm:cxn modelId="{0AE18754-B714-4CDD-9922-0D60DB542288}" type="presParOf" srcId="{11E5867C-6D93-4A4B-BED0-7DEEDE47E57B}" destId="{8B5EEE86-748E-4318-8D6D-FCD25BCF65FC}" srcOrd="1" destOrd="0" presId="urn:microsoft.com/office/officeart/2005/8/layout/hierarchy1"/>
    <dgm:cxn modelId="{DB97D314-0B46-4ED6-8A2A-87EC072F10D2}" type="presParOf" srcId="{C979C088-1986-4FCB-8D45-9CB7B0BC6A4C}" destId="{A025501C-E1B3-478B-BAD4-9733A24A1C8C}" srcOrd="3" destOrd="0" presId="urn:microsoft.com/office/officeart/2005/8/layout/hierarchy1"/>
    <dgm:cxn modelId="{36FA8F30-CD52-4609-B4EE-E5F00F816099}" type="presParOf" srcId="{A025501C-E1B3-478B-BAD4-9733A24A1C8C}" destId="{E2AB353E-C7A3-4375-88D0-31FE2CCBED59}" srcOrd="0" destOrd="0" presId="urn:microsoft.com/office/officeart/2005/8/layout/hierarchy1"/>
    <dgm:cxn modelId="{CC8E1DE1-4C21-4181-BAED-53B1A4169EC0}" type="presParOf" srcId="{E2AB353E-C7A3-4375-88D0-31FE2CCBED59}" destId="{99BAA307-85D8-4C80-9B7D-0A20C244FA6E}" srcOrd="0" destOrd="0" presId="urn:microsoft.com/office/officeart/2005/8/layout/hierarchy1"/>
    <dgm:cxn modelId="{099E3F70-C7E3-48FD-BB55-065C4203F538}" type="presParOf" srcId="{E2AB353E-C7A3-4375-88D0-31FE2CCBED59}" destId="{7D5D855E-63EC-462F-A85C-7757016181EF}" srcOrd="1" destOrd="0" presId="urn:microsoft.com/office/officeart/2005/8/layout/hierarchy1"/>
    <dgm:cxn modelId="{3FB91390-5FAC-4BCC-8E1F-9FCEA1037789}" type="presParOf" srcId="{A025501C-E1B3-478B-BAD4-9733A24A1C8C}" destId="{2177CF16-2543-47FB-A15D-22F4A19613D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F12EE5-2193-4EB1-85A4-CD0F6D08A9F5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E3F316-7B09-4F54-9F7E-9803F5D7118B}">
      <dgm:prSet/>
      <dgm:spPr>
        <a:solidFill>
          <a:schemeClr val="accent2"/>
        </a:solidFill>
      </dgm:spPr>
      <dgm:t>
        <a:bodyPr/>
        <a:lstStyle/>
        <a:p>
          <a:r>
            <a:rPr lang="en-US" b="1"/>
            <a:t>Cluster 1</a:t>
          </a:r>
          <a:endParaRPr lang="en-US"/>
        </a:p>
      </dgm:t>
    </dgm:pt>
    <dgm:pt modelId="{0A8D4407-36E9-40D1-9F91-AF234F546760}" type="parTrans" cxnId="{DACCA266-8BF7-43FA-B673-8A30799E8EE9}">
      <dgm:prSet/>
      <dgm:spPr/>
      <dgm:t>
        <a:bodyPr/>
        <a:lstStyle/>
        <a:p>
          <a:endParaRPr lang="en-US"/>
        </a:p>
      </dgm:t>
    </dgm:pt>
    <dgm:pt modelId="{F7A96453-9DDA-41E7-B99E-F9C43F6D14EE}" type="sibTrans" cxnId="{DACCA266-8BF7-43FA-B673-8A30799E8EE9}">
      <dgm:prSet/>
      <dgm:spPr/>
      <dgm:t>
        <a:bodyPr/>
        <a:lstStyle/>
        <a:p>
          <a:endParaRPr lang="en-US"/>
        </a:p>
      </dgm:t>
    </dgm:pt>
    <dgm:pt modelId="{2744E68B-E4E9-4BFA-8A46-9214A9615F35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More likely to use Samsung phones</a:t>
          </a:r>
        </a:p>
      </dgm:t>
    </dgm:pt>
    <dgm:pt modelId="{2010618A-54B3-4F0F-80F4-EA96F05718CB}" type="parTrans" cxnId="{A66A2390-7FE1-4562-8796-9538F1483EAA}">
      <dgm:prSet/>
      <dgm:spPr/>
      <dgm:t>
        <a:bodyPr/>
        <a:lstStyle/>
        <a:p>
          <a:endParaRPr lang="en-US"/>
        </a:p>
      </dgm:t>
    </dgm:pt>
    <dgm:pt modelId="{ED0455A4-D14B-4CC4-95F2-DF7B199D476E}" type="sibTrans" cxnId="{A66A2390-7FE1-4562-8796-9538F1483EAA}">
      <dgm:prSet/>
      <dgm:spPr/>
      <dgm:t>
        <a:bodyPr/>
        <a:lstStyle/>
        <a:p>
          <a:endParaRPr lang="en-US"/>
        </a:p>
      </dgm:t>
    </dgm:pt>
    <dgm:pt modelId="{DC9318D5-9273-4CA6-9495-A5E8AAD4D572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Low to middling scores for TV, radio and newspaper consumption</a:t>
          </a:r>
        </a:p>
      </dgm:t>
    </dgm:pt>
    <dgm:pt modelId="{2838F1FB-42F3-4E8D-9516-F03E38557F85}" type="parTrans" cxnId="{279982D3-E8DB-4197-B7AF-375342211E60}">
      <dgm:prSet/>
      <dgm:spPr/>
      <dgm:t>
        <a:bodyPr/>
        <a:lstStyle/>
        <a:p>
          <a:endParaRPr lang="en-US"/>
        </a:p>
      </dgm:t>
    </dgm:pt>
    <dgm:pt modelId="{65748C06-18AC-42C4-B995-DE579FD6EB56}" type="sibTrans" cxnId="{279982D3-E8DB-4197-B7AF-375342211E60}">
      <dgm:prSet/>
      <dgm:spPr/>
      <dgm:t>
        <a:bodyPr/>
        <a:lstStyle/>
        <a:p>
          <a:endParaRPr lang="en-US"/>
        </a:p>
      </dgm:t>
    </dgm:pt>
    <dgm:pt modelId="{7FF8517E-8C25-4603-AE4A-10B83B6E5389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Less likely to respond to social media advertising and product placement</a:t>
          </a:r>
        </a:p>
      </dgm:t>
    </dgm:pt>
    <dgm:pt modelId="{73432CAF-53EE-4781-AD66-C9579D9D120F}" type="parTrans" cxnId="{2D7A84C1-56BA-467E-B648-9FFC01E93796}">
      <dgm:prSet/>
      <dgm:spPr/>
      <dgm:t>
        <a:bodyPr/>
        <a:lstStyle/>
        <a:p>
          <a:endParaRPr lang="en-US"/>
        </a:p>
      </dgm:t>
    </dgm:pt>
    <dgm:pt modelId="{5C42CC0C-363E-41F4-999D-E2994F84BF33}" type="sibTrans" cxnId="{2D7A84C1-56BA-467E-B648-9FFC01E93796}">
      <dgm:prSet/>
      <dgm:spPr/>
      <dgm:t>
        <a:bodyPr/>
        <a:lstStyle/>
        <a:p>
          <a:endParaRPr lang="en-US"/>
        </a:p>
      </dgm:t>
    </dgm:pt>
    <dgm:pt modelId="{8FA5C8AD-5B58-4BEA-A945-FF51CB7C9FF8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Low Career Focus score but second highest use of phones for work</a:t>
          </a:r>
        </a:p>
      </dgm:t>
    </dgm:pt>
    <dgm:pt modelId="{ABD437BB-5611-4823-883D-18A45D87ABA7}" type="parTrans" cxnId="{1D30094E-80E0-40AC-B9C1-70EFB1539CCD}">
      <dgm:prSet/>
      <dgm:spPr/>
      <dgm:t>
        <a:bodyPr/>
        <a:lstStyle/>
        <a:p>
          <a:endParaRPr lang="en-US"/>
        </a:p>
      </dgm:t>
    </dgm:pt>
    <dgm:pt modelId="{2D7B4ECA-C2C9-4BF5-91B2-722EAAF489F6}" type="sibTrans" cxnId="{1D30094E-80E0-40AC-B9C1-70EFB1539CCD}">
      <dgm:prSet/>
      <dgm:spPr/>
      <dgm:t>
        <a:bodyPr/>
        <a:lstStyle/>
        <a:p>
          <a:endParaRPr lang="en-US"/>
        </a:p>
      </dgm:t>
    </dgm:pt>
    <dgm:pt modelId="{2DFD73F5-7E1A-4F15-A8F6-07F37C36309F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Second highest concern with Consumer Privacy</a:t>
          </a:r>
        </a:p>
      </dgm:t>
    </dgm:pt>
    <dgm:pt modelId="{980A8AC7-A01B-4A1B-9D60-EB8399357F2A}" type="parTrans" cxnId="{710698EE-2DFD-48ED-A384-50D3BBF776DA}">
      <dgm:prSet/>
      <dgm:spPr/>
      <dgm:t>
        <a:bodyPr/>
        <a:lstStyle/>
        <a:p>
          <a:endParaRPr lang="en-US"/>
        </a:p>
      </dgm:t>
    </dgm:pt>
    <dgm:pt modelId="{DD6208D8-7F99-4A36-A047-522283F7BA72}" type="sibTrans" cxnId="{710698EE-2DFD-48ED-A384-50D3BBF776DA}">
      <dgm:prSet/>
      <dgm:spPr/>
      <dgm:t>
        <a:bodyPr/>
        <a:lstStyle/>
        <a:p>
          <a:endParaRPr lang="en-US"/>
        </a:p>
      </dgm:t>
    </dgm:pt>
    <dgm:pt modelId="{491055E3-AFEB-4675-A3E2-97850A5F33E7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n-US"/>
            <a:t>Second highest concern with phone tech</a:t>
          </a:r>
        </a:p>
      </dgm:t>
    </dgm:pt>
    <dgm:pt modelId="{696ECD8B-7319-4BEE-BF08-6336E3B1E1B1}" type="parTrans" cxnId="{94267926-5EC7-465F-A5C3-4B3E325E64B7}">
      <dgm:prSet/>
      <dgm:spPr/>
      <dgm:t>
        <a:bodyPr/>
        <a:lstStyle/>
        <a:p>
          <a:endParaRPr lang="en-US"/>
        </a:p>
      </dgm:t>
    </dgm:pt>
    <dgm:pt modelId="{C07431F2-DD14-4C6B-A029-F01028FFEE87}" type="sibTrans" cxnId="{94267926-5EC7-465F-A5C3-4B3E325E64B7}">
      <dgm:prSet/>
      <dgm:spPr/>
      <dgm:t>
        <a:bodyPr/>
        <a:lstStyle/>
        <a:p>
          <a:endParaRPr lang="en-US"/>
        </a:p>
      </dgm:t>
    </dgm:pt>
    <dgm:pt modelId="{CA7AB90C-3CEC-4D0B-AE55-6BAD281E718E}">
      <dgm:prSet/>
      <dgm:spPr/>
      <dgm:t>
        <a:bodyPr/>
        <a:lstStyle/>
        <a:p>
          <a:r>
            <a:rPr lang="en-US" b="1"/>
            <a:t>Cluster 5</a:t>
          </a:r>
          <a:endParaRPr lang="en-US"/>
        </a:p>
      </dgm:t>
    </dgm:pt>
    <dgm:pt modelId="{F7ACCDCA-0C93-44D2-AAF4-5E8D0864C8DF}" type="parTrans" cxnId="{D966342E-D4B9-4F05-9F05-77BEEB12C1A2}">
      <dgm:prSet/>
      <dgm:spPr/>
      <dgm:t>
        <a:bodyPr/>
        <a:lstStyle/>
        <a:p>
          <a:endParaRPr lang="en-US"/>
        </a:p>
      </dgm:t>
    </dgm:pt>
    <dgm:pt modelId="{9BF2F65E-1D18-4C2E-A206-C6ED78E1107E}" type="sibTrans" cxnId="{D966342E-D4B9-4F05-9F05-77BEEB12C1A2}">
      <dgm:prSet/>
      <dgm:spPr/>
      <dgm:t>
        <a:bodyPr/>
        <a:lstStyle/>
        <a:p>
          <a:endParaRPr lang="en-US"/>
        </a:p>
      </dgm:t>
    </dgm:pt>
    <dgm:pt modelId="{96BFF83D-FA27-4379-8A96-60A355F134AD}">
      <dgm:prSet/>
      <dgm:spPr/>
      <dgm:t>
        <a:bodyPr/>
        <a:lstStyle/>
        <a:p>
          <a:r>
            <a:rPr lang="en-US"/>
            <a:t>Most even distribution of phone brands</a:t>
          </a:r>
        </a:p>
      </dgm:t>
    </dgm:pt>
    <dgm:pt modelId="{2A64C306-8E5B-4A08-AB21-CB47BD1B5100}" type="parTrans" cxnId="{35FA89D7-46CF-4596-B90C-47421073E8E6}">
      <dgm:prSet/>
      <dgm:spPr/>
      <dgm:t>
        <a:bodyPr/>
        <a:lstStyle/>
        <a:p>
          <a:endParaRPr lang="en-US"/>
        </a:p>
      </dgm:t>
    </dgm:pt>
    <dgm:pt modelId="{9FC19349-EEEF-4321-BEFF-998C384E0668}" type="sibTrans" cxnId="{35FA89D7-46CF-4596-B90C-47421073E8E6}">
      <dgm:prSet/>
      <dgm:spPr/>
      <dgm:t>
        <a:bodyPr/>
        <a:lstStyle/>
        <a:p>
          <a:endParaRPr lang="en-US"/>
        </a:p>
      </dgm:t>
    </dgm:pt>
    <dgm:pt modelId="{589B060F-F481-4DB4-B9E8-C45DC2B1ADDD}">
      <dgm:prSet/>
      <dgm:spPr/>
      <dgm:t>
        <a:bodyPr/>
        <a:lstStyle/>
        <a:p>
          <a:r>
            <a:rPr lang="en-US"/>
            <a:t>Even lower scores for TV, radio and newspaper consumption</a:t>
          </a:r>
        </a:p>
      </dgm:t>
    </dgm:pt>
    <dgm:pt modelId="{12254401-5B7F-4A62-AA74-B274518BD485}" type="parTrans" cxnId="{8EF18997-0737-4595-8133-96E7188AA75F}">
      <dgm:prSet/>
      <dgm:spPr/>
      <dgm:t>
        <a:bodyPr/>
        <a:lstStyle/>
        <a:p>
          <a:endParaRPr lang="en-US"/>
        </a:p>
      </dgm:t>
    </dgm:pt>
    <dgm:pt modelId="{E34DFB7E-DAFD-43C0-94CC-679B968690EC}" type="sibTrans" cxnId="{8EF18997-0737-4595-8133-96E7188AA75F}">
      <dgm:prSet/>
      <dgm:spPr/>
      <dgm:t>
        <a:bodyPr/>
        <a:lstStyle/>
        <a:p>
          <a:endParaRPr lang="en-US"/>
        </a:p>
      </dgm:t>
    </dgm:pt>
    <dgm:pt modelId="{2F5EC480-F090-4BF8-8620-2661CF6AF4AD}">
      <dgm:prSet/>
      <dgm:spPr/>
      <dgm:t>
        <a:bodyPr/>
        <a:lstStyle/>
        <a:p>
          <a:r>
            <a:rPr lang="en-US"/>
            <a:t>Even lower scores for response to social media advertising and product placement</a:t>
          </a:r>
        </a:p>
      </dgm:t>
    </dgm:pt>
    <dgm:pt modelId="{C90C41BB-31AF-4FDD-9551-468231C8D39D}" type="parTrans" cxnId="{CA41E7B4-DB44-48BA-BF9E-41C6BEE2A578}">
      <dgm:prSet/>
      <dgm:spPr/>
      <dgm:t>
        <a:bodyPr/>
        <a:lstStyle/>
        <a:p>
          <a:endParaRPr lang="en-US"/>
        </a:p>
      </dgm:t>
    </dgm:pt>
    <dgm:pt modelId="{8FF62ADC-8006-447C-818B-EAD245790D59}" type="sibTrans" cxnId="{CA41E7B4-DB44-48BA-BF9E-41C6BEE2A578}">
      <dgm:prSet/>
      <dgm:spPr/>
      <dgm:t>
        <a:bodyPr/>
        <a:lstStyle/>
        <a:p>
          <a:endParaRPr lang="en-US"/>
        </a:p>
      </dgm:t>
    </dgm:pt>
    <dgm:pt modelId="{0598F7F4-8B73-4040-9F54-35C2E2E779B7}">
      <dgm:prSet/>
      <dgm:spPr/>
      <dgm:t>
        <a:bodyPr/>
        <a:lstStyle/>
        <a:p>
          <a:r>
            <a:rPr lang="en-US"/>
            <a:t>Low to middling scores across all descriptors</a:t>
          </a:r>
        </a:p>
      </dgm:t>
    </dgm:pt>
    <dgm:pt modelId="{F7FE60B1-9991-47B6-8985-BD8508A1D23E}" type="parTrans" cxnId="{115FF4B5-9C77-4C5B-BFA4-96983A6C68BF}">
      <dgm:prSet/>
      <dgm:spPr/>
      <dgm:t>
        <a:bodyPr/>
        <a:lstStyle/>
        <a:p>
          <a:endParaRPr lang="en-US"/>
        </a:p>
      </dgm:t>
    </dgm:pt>
    <dgm:pt modelId="{53FEA7D4-21CC-4E6A-A618-BC326344FE24}" type="sibTrans" cxnId="{115FF4B5-9C77-4C5B-BFA4-96983A6C68BF}">
      <dgm:prSet/>
      <dgm:spPr/>
      <dgm:t>
        <a:bodyPr/>
        <a:lstStyle/>
        <a:p>
          <a:endParaRPr lang="en-US"/>
        </a:p>
      </dgm:t>
    </dgm:pt>
    <dgm:pt modelId="{F3816E1D-D949-43A1-8F6D-D24FD1833B54}">
      <dgm:prSet/>
      <dgm:spPr/>
      <dgm:t>
        <a:bodyPr/>
        <a:lstStyle/>
        <a:p>
          <a:r>
            <a:rPr lang="en-US"/>
            <a:t>Highest score within cluster was 3.55 for phone use to connect to their social world</a:t>
          </a:r>
        </a:p>
      </dgm:t>
    </dgm:pt>
    <dgm:pt modelId="{FBF82BC3-44C2-489C-8AFE-E2540E7A2495}" type="parTrans" cxnId="{4CC32271-2A06-4D01-92B1-6F672E1D54E6}">
      <dgm:prSet/>
      <dgm:spPr/>
      <dgm:t>
        <a:bodyPr/>
        <a:lstStyle/>
        <a:p>
          <a:endParaRPr lang="en-US"/>
        </a:p>
      </dgm:t>
    </dgm:pt>
    <dgm:pt modelId="{E5411BF0-C310-465D-9CD5-0006894DBA22}" type="sibTrans" cxnId="{4CC32271-2A06-4D01-92B1-6F672E1D54E6}">
      <dgm:prSet/>
      <dgm:spPr/>
      <dgm:t>
        <a:bodyPr/>
        <a:lstStyle/>
        <a:p>
          <a:endParaRPr lang="en-US"/>
        </a:p>
      </dgm:t>
    </dgm:pt>
    <dgm:pt modelId="{94C31F46-7240-4FEF-B8C9-215D54CC6BDB}" type="pres">
      <dgm:prSet presAssocID="{13F12EE5-2193-4EB1-85A4-CD0F6D08A9F5}" presName="linear" presStyleCnt="0">
        <dgm:presLayoutVars>
          <dgm:dir/>
          <dgm:animLvl val="lvl"/>
          <dgm:resizeHandles val="exact"/>
        </dgm:presLayoutVars>
      </dgm:prSet>
      <dgm:spPr/>
    </dgm:pt>
    <dgm:pt modelId="{085C39C1-F3D6-4DE2-8FFC-558525365388}" type="pres">
      <dgm:prSet presAssocID="{F8E3F316-7B09-4F54-9F7E-9803F5D7118B}" presName="parentLin" presStyleCnt="0"/>
      <dgm:spPr/>
    </dgm:pt>
    <dgm:pt modelId="{20671C8B-088F-44FD-9B35-485748B979E6}" type="pres">
      <dgm:prSet presAssocID="{F8E3F316-7B09-4F54-9F7E-9803F5D7118B}" presName="parentLeftMargin" presStyleLbl="node1" presStyleIdx="0" presStyleCnt="2"/>
      <dgm:spPr/>
    </dgm:pt>
    <dgm:pt modelId="{41343694-DE14-45C6-BC3A-DCFA32EDD176}" type="pres">
      <dgm:prSet presAssocID="{F8E3F316-7B09-4F54-9F7E-9803F5D7118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23AE90F-0F64-4DF8-8261-4D3459696B67}" type="pres">
      <dgm:prSet presAssocID="{F8E3F316-7B09-4F54-9F7E-9803F5D7118B}" presName="negativeSpace" presStyleCnt="0"/>
      <dgm:spPr/>
    </dgm:pt>
    <dgm:pt modelId="{C6AA5441-A128-4EC1-89F7-C60B89D96038}" type="pres">
      <dgm:prSet presAssocID="{F8E3F316-7B09-4F54-9F7E-9803F5D7118B}" presName="childText" presStyleLbl="conFgAcc1" presStyleIdx="0" presStyleCnt="2">
        <dgm:presLayoutVars>
          <dgm:bulletEnabled val="1"/>
        </dgm:presLayoutVars>
      </dgm:prSet>
      <dgm:spPr/>
    </dgm:pt>
    <dgm:pt modelId="{361A99D6-7395-4FA8-B15C-B4AFA6C3C286}" type="pres">
      <dgm:prSet presAssocID="{F7A96453-9DDA-41E7-B99E-F9C43F6D14EE}" presName="spaceBetweenRectangles" presStyleCnt="0"/>
      <dgm:spPr/>
    </dgm:pt>
    <dgm:pt modelId="{8CA14670-939C-407B-865C-D9D89E0BF6F2}" type="pres">
      <dgm:prSet presAssocID="{CA7AB90C-3CEC-4D0B-AE55-6BAD281E718E}" presName="parentLin" presStyleCnt="0"/>
      <dgm:spPr/>
    </dgm:pt>
    <dgm:pt modelId="{3FED2F62-4020-4341-BB08-2863316B3E56}" type="pres">
      <dgm:prSet presAssocID="{CA7AB90C-3CEC-4D0B-AE55-6BAD281E718E}" presName="parentLeftMargin" presStyleLbl="node1" presStyleIdx="0" presStyleCnt="2"/>
      <dgm:spPr/>
    </dgm:pt>
    <dgm:pt modelId="{1E86B7D0-56FC-4FE3-9F24-4ABF4D576C44}" type="pres">
      <dgm:prSet presAssocID="{CA7AB90C-3CEC-4D0B-AE55-6BAD281E718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8E6E105-39DE-4DC4-86D6-D28BB7CCFC46}" type="pres">
      <dgm:prSet presAssocID="{CA7AB90C-3CEC-4D0B-AE55-6BAD281E718E}" presName="negativeSpace" presStyleCnt="0"/>
      <dgm:spPr/>
    </dgm:pt>
    <dgm:pt modelId="{19BB0D20-D0A2-4A69-9139-A1E6A64806C8}" type="pres">
      <dgm:prSet presAssocID="{CA7AB90C-3CEC-4D0B-AE55-6BAD281E718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87BCA00-AFBB-45DA-9DF2-D4A33DF0A59F}" type="presOf" srcId="{589B060F-F481-4DB4-B9E8-C45DC2B1ADDD}" destId="{19BB0D20-D0A2-4A69-9139-A1E6A64806C8}" srcOrd="0" destOrd="1" presId="urn:microsoft.com/office/officeart/2005/8/layout/list1"/>
    <dgm:cxn modelId="{94267926-5EC7-465F-A5C3-4B3E325E64B7}" srcId="{F8E3F316-7B09-4F54-9F7E-9803F5D7118B}" destId="{491055E3-AFEB-4675-A3E2-97850A5F33E7}" srcOrd="5" destOrd="0" parTransId="{696ECD8B-7319-4BEE-BF08-6336E3B1E1B1}" sibTransId="{C07431F2-DD14-4C6B-A029-F01028FFEE87}"/>
    <dgm:cxn modelId="{D966342E-D4B9-4F05-9F05-77BEEB12C1A2}" srcId="{13F12EE5-2193-4EB1-85A4-CD0F6D08A9F5}" destId="{CA7AB90C-3CEC-4D0B-AE55-6BAD281E718E}" srcOrd="1" destOrd="0" parTransId="{F7ACCDCA-0C93-44D2-AAF4-5E8D0864C8DF}" sibTransId="{9BF2F65E-1D18-4C2E-A206-C6ED78E1107E}"/>
    <dgm:cxn modelId="{9EA80C34-A589-46E1-9AE3-7F5C72AC3EB5}" type="presOf" srcId="{96BFF83D-FA27-4379-8A96-60A355F134AD}" destId="{19BB0D20-D0A2-4A69-9139-A1E6A64806C8}" srcOrd="0" destOrd="0" presId="urn:microsoft.com/office/officeart/2005/8/layout/list1"/>
    <dgm:cxn modelId="{53B1B534-1210-48AA-B3C0-CF815C4AA211}" type="presOf" srcId="{F8E3F316-7B09-4F54-9F7E-9803F5D7118B}" destId="{20671C8B-088F-44FD-9B35-485748B979E6}" srcOrd="0" destOrd="0" presId="urn:microsoft.com/office/officeart/2005/8/layout/list1"/>
    <dgm:cxn modelId="{DACCA266-8BF7-43FA-B673-8A30799E8EE9}" srcId="{13F12EE5-2193-4EB1-85A4-CD0F6D08A9F5}" destId="{F8E3F316-7B09-4F54-9F7E-9803F5D7118B}" srcOrd="0" destOrd="0" parTransId="{0A8D4407-36E9-40D1-9F91-AF234F546760}" sibTransId="{F7A96453-9DDA-41E7-B99E-F9C43F6D14EE}"/>
    <dgm:cxn modelId="{557F1869-056E-4E25-AB9B-FFE74282E29B}" type="presOf" srcId="{2F5EC480-F090-4BF8-8620-2661CF6AF4AD}" destId="{19BB0D20-D0A2-4A69-9139-A1E6A64806C8}" srcOrd="0" destOrd="2" presId="urn:microsoft.com/office/officeart/2005/8/layout/list1"/>
    <dgm:cxn modelId="{EA5FDF4D-1752-4F54-88FB-95EF78E09496}" type="presOf" srcId="{2744E68B-E4E9-4BFA-8A46-9214A9615F35}" destId="{C6AA5441-A128-4EC1-89F7-C60B89D96038}" srcOrd="0" destOrd="0" presId="urn:microsoft.com/office/officeart/2005/8/layout/list1"/>
    <dgm:cxn modelId="{1D30094E-80E0-40AC-B9C1-70EFB1539CCD}" srcId="{F8E3F316-7B09-4F54-9F7E-9803F5D7118B}" destId="{8FA5C8AD-5B58-4BEA-A945-FF51CB7C9FF8}" srcOrd="3" destOrd="0" parTransId="{ABD437BB-5611-4823-883D-18A45D87ABA7}" sibTransId="{2D7B4ECA-C2C9-4BF5-91B2-722EAAF489F6}"/>
    <dgm:cxn modelId="{4CC32271-2A06-4D01-92B1-6F672E1D54E6}" srcId="{CA7AB90C-3CEC-4D0B-AE55-6BAD281E718E}" destId="{F3816E1D-D949-43A1-8F6D-D24FD1833B54}" srcOrd="4" destOrd="0" parTransId="{FBF82BC3-44C2-489C-8AFE-E2540E7A2495}" sibTransId="{E5411BF0-C310-465D-9CD5-0006894DBA22}"/>
    <dgm:cxn modelId="{53DBB575-DCA9-45A7-9C13-CC43B5880FE2}" type="presOf" srcId="{F3816E1D-D949-43A1-8F6D-D24FD1833B54}" destId="{19BB0D20-D0A2-4A69-9139-A1E6A64806C8}" srcOrd="0" destOrd="4" presId="urn:microsoft.com/office/officeart/2005/8/layout/list1"/>
    <dgm:cxn modelId="{36DBC97B-AB47-495A-AE12-AE2742D681D1}" type="presOf" srcId="{CA7AB90C-3CEC-4D0B-AE55-6BAD281E718E}" destId="{3FED2F62-4020-4341-BB08-2863316B3E56}" srcOrd="0" destOrd="0" presId="urn:microsoft.com/office/officeart/2005/8/layout/list1"/>
    <dgm:cxn modelId="{4D9D9484-0199-428F-AFB6-0DE319B9DC78}" type="presOf" srcId="{0598F7F4-8B73-4040-9F54-35C2E2E779B7}" destId="{19BB0D20-D0A2-4A69-9139-A1E6A64806C8}" srcOrd="0" destOrd="3" presId="urn:microsoft.com/office/officeart/2005/8/layout/list1"/>
    <dgm:cxn modelId="{4E588B87-ED90-4392-A369-6C37BF096499}" type="presOf" srcId="{13F12EE5-2193-4EB1-85A4-CD0F6D08A9F5}" destId="{94C31F46-7240-4FEF-B8C9-215D54CC6BDB}" srcOrd="0" destOrd="0" presId="urn:microsoft.com/office/officeart/2005/8/layout/list1"/>
    <dgm:cxn modelId="{A66A2390-7FE1-4562-8796-9538F1483EAA}" srcId="{F8E3F316-7B09-4F54-9F7E-9803F5D7118B}" destId="{2744E68B-E4E9-4BFA-8A46-9214A9615F35}" srcOrd="0" destOrd="0" parTransId="{2010618A-54B3-4F0F-80F4-EA96F05718CB}" sibTransId="{ED0455A4-D14B-4CC4-95F2-DF7B199D476E}"/>
    <dgm:cxn modelId="{8EF18997-0737-4595-8133-96E7188AA75F}" srcId="{CA7AB90C-3CEC-4D0B-AE55-6BAD281E718E}" destId="{589B060F-F481-4DB4-B9E8-C45DC2B1ADDD}" srcOrd="1" destOrd="0" parTransId="{12254401-5B7F-4A62-AA74-B274518BD485}" sibTransId="{E34DFB7E-DAFD-43C0-94CC-679B968690EC}"/>
    <dgm:cxn modelId="{3AFAEB99-DF2C-422C-9A9C-080F02FA6525}" type="presOf" srcId="{CA7AB90C-3CEC-4D0B-AE55-6BAD281E718E}" destId="{1E86B7D0-56FC-4FE3-9F24-4ABF4D576C44}" srcOrd="1" destOrd="0" presId="urn:microsoft.com/office/officeart/2005/8/layout/list1"/>
    <dgm:cxn modelId="{A0944CA2-AA85-4E9F-BCCA-2C8A3F73D314}" type="presOf" srcId="{2DFD73F5-7E1A-4F15-A8F6-07F37C36309F}" destId="{C6AA5441-A128-4EC1-89F7-C60B89D96038}" srcOrd="0" destOrd="4" presId="urn:microsoft.com/office/officeart/2005/8/layout/list1"/>
    <dgm:cxn modelId="{D17EFAA2-E5F8-4F01-A6F0-7A6C0F5F5B28}" type="presOf" srcId="{F8E3F316-7B09-4F54-9F7E-9803F5D7118B}" destId="{41343694-DE14-45C6-BC3A-DCFA32EDD176}" srcOrd="1" destOrd="0" presId="urn:microsoft.com/office/officeart/2005/8/layout/list1"/>
    <dgm:cxn modelId="{CA41E7B4-DB44-48BA-BF9E-41C6BEE2A578}" srcId="{CA7AB90C-3CEC-4D0B-AE55-6BAD281E718E}" destId="{2F5EC480-F090-4BF8-8620-2661CF6AF4AD}" srcOrd="2" destOrd="0" parTransId="{C90C41BB-31AF-4FDD-9551-468231C8D39D}" sibTransId="{8FF62ADC-8006-447C-818B-EAD245790D59}"/>
    <dgm:cxn modelId="{115FF4B5-9C77-4C5B-BFA4-96983A6C68BF}" srcId="{CA7AB90C-3CEC-4D0B-AE55-6BAD281E718E}" destId="{0598F7F4-8B73-4040-9F54-35C2E2E779B7}" srcOrd="3" destOrd="0" parTransId="{F7FE60B1-9991-47B6-8985-BD8508A1D23E}" sibTransId="{53FEA7D4-21CC-4E6A-A618-BC326344FE24}"/>
    <dgm:cxn modelId="{2D7A84C1-56BA-467E-B648-9FFC01E93796}" srcId="{F8E3F316-7B09-4F54-9F7E-9803F5D7118B}" destId="{7FF8517E-8C25-4603-AE4A-10B83B6E5389}" srcOrd="2" destOrd="0" parTransId="{73432CAF-53EE-4781-AD66-C9579D9D120F}" sibTransId="{5C42CC0C-363E-41F4-999D-E2994F84BF33}"/>
    <dgm:cxn modelId="{9BB342C6-ADC7-4F41-91FE-A46B65F8AA61}" type="presOf" srcId="{491055E3-AFEB-4675-A3E2-97850A5F33E7}" destId="{C6AA5441-A128-4EC1-89F7-C60B89D96038}" srcOrd="0" destOrd="5" presId="urn:microsoft.com/office/officeart/2005/8/layout/list1"/>
    <dgm:cxn modelId="{279982D3-E8DB-4197-B7AF-375342211E60}" srcId="{F8E3F316-7B09-4F54-9F7E-9803F5D7118B}" destId="{DC9318D5-9273-4CA6-9495-A5E8AAD4D572}" srcOrd="1" destOrd="0" parTransId="{2838F1FB-42F3-4E8D-9516-F03E38557F85}" sibTransId="{65748C06-18AC-42C4-B995-DE579FD6EB56}"/>
    <dgm:cxn modelId="{35FA89D7-46CF-4596-B90C-47421073E8E6}" srcId="{CA7AB90C-3CEC-4D0B-AE55-6BAD281E718E}" destId="{96BFF83D-FA27-4379-8A96-60A355F134AD}" srcOrd="0" destOrd="0" parTransId="{2A64C306-8E5B-4A08-AB21-CB47BD1B5100}" sibTransId="{9FC19349-EEEF-4321-BEFF-998C384E0668}"/>
    <dgm:cxn modelId="{01C2BED8-5405-406D-905B-B8F326BDD3E3}" type="presOf" srcId="{7FF8517E-8C25-4603-AE4A-10B83B6E5389}" destId="{C6AA5441-A128-4EC1-89F7-C60B89D96038}" srcOrd="0" destOrd="2" presId="urn:microsoft.com/office/officeart/2005/8/layout/list1"/>
    <dgm:cxn modelId="{A63A15E3-CBF8-4451-9253-314893D87B04}" type="presOf" srcId="{8FA5C8AD-5B58-4BEA-A945-FF51CB7C9FF8}" destId="{C6AA5441-A128-4EC1-89F7-C60B89D96038}" srcOrd="0" destOrd="3" presId="urn:microsoft.com/office/officeart/2005/8/layout/list1"/>
    <dgm:cxn modelId="{B1DB8CE9-14A0-4DB8-B6AD-1080B6A2B5D6}" type="presOf" srcId="{DC9318D5-9273-4CA6-9495-A5E8AAD4D572}" destId="{C6AA5441-A128-4EC1-89F7-C60B89D96038}" srcOrd="0" destOrd="1" presId="urn:microsoft.com/office/officeart/2005/8/layout/list1"/>
    <dgm:cxn modelId="{710698EE-2DFD-48ED-A384-50D3BBF776DA}" srcId="{F8E3F316-7B09-4F54-9F7E-9803F5D7118B}" destId="{2DFD73F5-7E1A-4F15-A8F6-07F37C36309F}" srcOrd="4" destOrd="0" parTransId="{980A8AC7-A01B-4A1B-9D60-EB8399357F2A}" sibTransId="{DD6208D8-7F99-4A36-A047-522283F7BA72}"/>
    <dgm:cxn modelId="{5EFDC4B0-10A8-4E1B-A638-5226ED60C6C0}" type="presParOf" srcId="{94C31F46-7240-4FEF-B8C9-215D54CC6BDB}" destId="{085C39C1-F3D6-4DE2-8FFC-558525365388}" srcOrd="0" destOrd="0" presId="urn:microsoft.com/office/officeart/2005/8/layout/list1"/>
    <dgm:cxn modelId="{9649DB2D-9A65-4A79-B300-80C258A1EF05}" type="presParOf" srcId="{085C39C1-F3D6-4DE2-8FFC-558525365388}" destId="{20671C8B-088F-44FD-9B35-485748B979E6}" srcOrd="0" destOrd="0" presId="urn:microsoft.com/office/officeart/2005/8/layout/list1"/>
    <dgm:cxn modelId="{B128B7ED-3A1A-4AE3-AADA-9B7283642448}" type="presParOf" srcId="{085C39C1-F3D6-4DE2-8FFC-558525365388}" destId="{41343694-DE14-45C6-BC3A-DCFA32EDD176}" srcOrd="1" destOrd="0" presId="urn:microsoft.com/office/officeart/2005/8/layout/list1"/>
    <dgm:cxn modelId="{915D2B61-F1EB-4256-ACC4-C731BC3E9575}" type="presParOf" srcId="{94C31F46-7240-4FEF-B8C9-215D54CC6BDB}" destId="{D23AE90F-0F64-4DF8-8261-4D3459696B67}" srcOrd="1" destOrd="0" presId="urn:microsoft.com/office/officeart/2005/8/layout/list1"/>
    <dgm:cxn modelId="{C9BE001D-E6B6-4A18-99E5-21E45C0B14D5}" type="presParOf" srcId="{94C31F46-7240-4FEF-B8C9-215D54CC6BDB}" destId="{C6AA5441-A128-4EC1-89F7-C60B89D96038}" srcOrd="2" destOrd="0" presId="urn:microsoft.com/office/officeart/2005/8/layout/list1"/>
    <dgm:cxn modelId="{FF57A203-7426-4F7D-98B5-5B0969482D2B}" type="presParOf" srcId="{94C31F46-7240-4FEF-B8C9-215D54CC6BDB}" destId="{361A99D6-7395-4FA8-B15C-B4AFA6C3C286}" srcOrd="3" destOrd="0" presId="urn:microsoft.com/office/officeart/2005/8/layout/list1"/>
    <dgm:cxn modelId="{B2DECBB8-C8ED-478A-BC49-402CFF22455A}" type="presParOf" srcId="{94C31F46-7240-4FEF-B8C9-215D54CC6BDB}" destId="{8CA14670-939C-407B-865C-D9D89E0BF6F2}" srcOrd="4" destOrd="0" presId="urn:microsoft.com/office/officeart/2005/8/layout/list1"/>
    <dgm:cxn modelId="{66305138-9EF7-4077-86F4-B792BFC71859}" type="presParOf" srcId="{8CA14670-939C-407B-865C-D9D89E0BF6F2}" destId="{3FED2F62-4020-4341-BB08-2863316B3E56}" srcOrd="0" destOrd="0" presId="urn:microsoft.com/office/officeart/2005/8/layout/list1"/>
    <dgm:cxn modelId="{87D2C38A-642E-4139-808B-C69F2B403C82}" type="presParOf" srcId="{8CA14670-939C-407B-865C-D9D89E0BF6F2}" destId="{1E86B7D0-56FC-4FE3-9F24-4ABF4D576C44}" srcOrd="1" destOrd="0" presId="urn:microsoft.com/office/officeart/2005/8/layout/list1"/>
    <dgm:cxn modelId="{89F75F4F-9ACB-4E4E-BCBC-2A51F8962BFD}" type="presParOf" srcId="{94C31F46-7240-4FEF-B8C9-215D54CC6BDB}" destId="{18E6E105-39DE-4DC4-86D6-D28BB7CCFC46}" srcOrd="5" destOrd="0" presId="urn:microsoft.com/office/officeart/2005/8/layout/list1"/>
    <dgm:cxn modelId="{22F52A3B-1B2E-45A0-AB8E-352172DAC7B1}" type="presParOf" srcId="{94C31F46-7240-4FEF-B8C9-215D54CC6BDB}" destId="{19BB0D20-D0A2-4A69-9139-A1E6A64806C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F12EE5-2193-4EB1-85A4-CD0F6D08A9F5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E3F316-7B09-4F54-9F7E-9803F5D7118B}">
      <dgm:prSet/>
      <dgm:spPr>
        <a:solidFill>
          <a:schemeClr val="accent1"/>
        </a:solidFill>
      </dgm:spPr>
      <dgm:t>
        <a:bodyPr/>
        <a:lstStyle/>
        <a:p>
          <a:r>
            <a:rPr lang="en-US" b="1" dirty="0"/>
            <a:t>Cluster 3</a:t>
          </a:r>
          <a:endParaRPr lang="en-US" dirty="0"/>
        </a:p>
      </dgm:t>
    </dgm:pt>
    <dgm:pt modelId="{0A8D4407-36E9-40D1-9F91-AF234F546760}" type="parTrans" cxnId="{DACCA266-8BF7-43FA-B673-8A30799E8EE9}">
      <dgm:prSet/>
      <dgm:spPr/>
      <dgm:t>
        <a:bodyPr/>
        <a:lstStyle/>
        <a:p>
          <a:endParaRPr lang="en-US"/>
        </a:p>
      </dgm:t>
    </dgm:pt>
    <dgm:pt modelId="{F7A96453-9DDA-41E7-B99E-F9C43F6D14EE}" type="sibTrans" cxnId="{DACCA266-8BF7-43FA-B673-8A30799E8EE9}">
      <dgm:prSet/>
      <dgm:spPr/>
      <dgm:t>
        <a:bodyPr/>
        <a:lstStyle/>
        <a:p>
          <a:endParaRPr lang="en-US"/>
        </a:p>
      </dgm:t>
    </dgm:pt>
    <dgm:pt modelId="{2744E68B-E4E9-4BFA-8A46-9214A9615F35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Highest percentage of iPhone users relative to competitors</a:t>
          </a:r>
        </a:p>
      </dgm:t>
    </dgm:pt>
    <dgm:pt modelId="{2010618A-54B3-4F0F-80F4-EA96F05718CB}" type="parTrans" cxnId="{A66A2390-7FE1-4562-8796-9538F1483EAA}">
      <dgm:prSet/>
      <dgm:spPr/>
      <dgm:t>
        <a:bodyPr/>
        <a:lstStyle/>
        <a:p>
          <a:endParaRPr lang="en-US"/>
        </a:p>
      </dgm:t>
    </dgm:pt>
    <dgm:pt modelId="{ED0455A4-D14B-4CC4-95F2-DF7B199D476E}" type="sibTrans" cxnId="{A66A2390-7FE1-4562-8796-9538F1483EAA}">
      <dgm:prSet/>
      <dgm:spPr/>
      <dgm:t>
        <a:bodyPr/>
        <a:lstStyle/>
        <a:p>
          <a:endParaRPr lang="en-US"/>
        </a:p>
      </dgm:t>
    </dgm:pt>
    <dgm:pt modelId="{DC9318D5-9273-4CA6-9495-A5E8AAD4D572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High scores for TV and radio consumption</a:t>
          </a:r>
        </a:p>
      </dgm:t>
    </dgm:pt>
    <dgm:pt modelId="{2838F1FB-42F3-4E8D-9516-F03E38557F85}" type="parTrans" cxnId="{279982D3-E8DB-4197-B7AF-375342211E60}">
      <dgm:prSet/>
      <dgm:spPr/>
      <dgm:t>
        <a:bodyPr/>
        <a:lstStyle/>
        <a:p>
          <a:endParaRPr lang="en-US"/>
        </a:p>
      </dgm:t>
    </dgm:pt>
    <dgm:pt modelId="{65748C06-18AC-42C4-B995-DE579FD6EB56}" type="sibTrans" cxnId="{279982D3-E8DB-4197-B7AF-375342211E60}">
      <dgm:prSet/>
      <dgm:spPr/>
      <dgm:t>
        <a:bodyPr/>
        <a:lstStyle/>
        <a:p>
          <a:endParaRPr lang="en-US"/>
        </a:p>
      </dgm:t>
    </dgm:pt>
    <dgm:pt modelId="{7FF8517E-8C25-4603-AE4A-10B83B6E5389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Most likely to respond to social media advertising and product placement</a:t>
          </a:r>
        </a:p>
      </dgm:t>
    </dgm:pt>
    <dgm:pt modelId="{73432CAF-53EE-4781-AD66-C9579D9D120F}" type="parTrans" cxnId="{2D7A84C1-56BA-467E-B648-9FFC01E93796}">
      <dgm:prSet/>
      <dgm:spPr/>
      <dgm:t>
        <a:bodyPr/>
        <a:lstStyle/>
        <a:p>
          <a:endParaRPr lang="en-US"/>
        </a:p>
      </dgm:t>
    </dgm:pt>
    <dgm:pt modelId="{5C42CC0C-363E-41F4-999D-E2994F84BF33}" type="sibTrans" cxnId="{2D7A84C1-56BA-467E-B648-9FFC01E93796}">
      <dgm:prSet/>
      <dgm:spPr/>
      <dgm:t>
        <a:bodyPr/>
        <a:lstStyle/>
        <a:p>
          <a:endParaRPr lang="en-US"/>
        </a:p>
      </dgm:t>
    </dgm:pt>
    <dgm:pt modelId="{8FA5C8AD-5B58-4BEA-A945-FF51CB7C9FF8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Highest scoring cluster for Career Focus and all single driver phone use variables</a:t>
          </a:r>
        </a:p>
      </dgm:t>
    </dgm:pt>
    <dgm:pt modelId="{ABD437BB-5611-4823-883D-18A45D87ABA7}" type="parTrans" cxnId="{1D30094E-80E0-40AC-B9C1-70EFB1539CCD}">
      <dgm:prSet/>
      <dgm:spPr/>
      <dgm:t>
        <a:bodyPr/>
        <a:lstStyle/>
        <a:p>
          <a:endParaRPr lang="en-US"/>
        </a:p>
      </dgm:t>
    </dgm:pt>
    <dgm:pt modelId="{2D7B4ECA-C2C9-4BF5-91B2-722EAAF489F6}" type="sibTrans" cxnId="{1D30094E-80E0-40AC-B9C1-70EFB1539CCD}">
      <dgm:prSet/>
      <dgm:spPr/>
      <dgm:t>
        <a:bodyPr/>
        <a:lstStyle/>
        <a:p>
          <a:endParaRPr lang="en-US"/>
        </a:p>
      </dgm:t>
    </dgm:pt>
    <dgm:pt modelId="{2DFD73F5-7E1A-4F15-A8F6-07F37C36309F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Low concern with Consumer Privacy (-0.12)</a:t>
          </a:r>
        </a:p>
      </dgm:t>
    </dgm:pt>
    <dgm:pt modelId="{980A8AC7-A01B-4A1B-9D60-EB8399357F2A}" type="parTrans" cxnId="{710698EE-2DFD-48ED-A384-50D3BBF776DA}">
      <dgm:prSet/>
      <dgm:spPr/>
      <dgm:t>
        <a:bodyPr/>
        <a:lstStyle/>
        <a:p>
          <a:endParaRPr lang="en-US"/>
        </a:p>
      </dgm:t>
    </dgm:pt>
    <dgm:pt modelId="{DD6208D8-7F99-4A36-A047-522283F7BA72}" type="sibTrans" cxnId="{710698EE-2DFD-48ED-A384-50D3BBF776DA}">
      <dgm:prSet/>
      <dgm:spPr/>
      <dgm:t>
        <a:bodyPr/>
        <a:lstStyle/>
        <a:p>
          <a:endParaRPr lang="en-US"/>
        </a:p>
      </dgm:t>
    </dgm:pt>
    <dgm:pt modelId="{CA7AB90C-3CEC-4D0B-AE55-6BAD281E718E}">
      <dgm:prSet/>
      <dgm:spPr>
        <a:solidFill>
          <a:schemeClr val="accent1"/>
        </a:solidFill>
      </dgm:spPr>
      <dgm:t>
        <a:bodyPr/>
        <a:lstStyle/>
        <a:p>
          <a:r>
            <a:rPr lang="en-US" b="1" dirty="0"/>
            <a:t>Cluster 4</a:t>
          </a:r>
          <a:endParaRPr lang="en-US" dirty="0"/>
        </a:p>
      </dgm:t>
    </dgm:pt>
    <dgm:pt modelId="{F7ACCDCA-0C93-44D2-AAF4-5E8D0864C8DF}" type="parTrans" cxnId="{D966342E-D4B9-4F05-9F05-77BEEB12C1A2}">
      <dgm:prSet/>
      <dgm:spPr/>
      <dgm:t>
        <a:bodyPr/>
        <a:lstStyle/>
        <a:p>
          <a:endParaRPr lang="en-US"/>
        </a:p>
      </dgm:t>
    </dgm:pt>
    <dgm:pt modelId="{9BF2F65E-1D18-4C2E-A206-C6ED78E1107E}" type="sibTrans" cxnId="{D966342E-D4B9-4F05-9F05-77BEEB12C1A2}">
      <dgm:prSet/>
      <dgm:spPr/>
      <dgm:t>
        <a:bodyPr/>
        <a:lstStyle/>
        <a:p>
          <a:endParaRPr lang="en-US"/>
        </a:p>
      </dgm:t>
    </dgm:pt>
    <dgm:pt modelId="{96BFF83D-FA27-4379-8A96-60A355F134AD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Second highest percentage of iPhone users</a:t>
          </a:r>
        </a:p>
      </dgm:t>
    </dgm:pt>
    <dgm:pt modelId="{2A64C306-8E5B-4A08-AB21-CB47BD1B5100}" type="parTrans" cxnId="{35FA89D7-46CF-4596-B90C-47421073E8E6}">
      <dgm:prSet/>
      <dgm:spPr/>
      <dgm:t>
        <a:bodyPr/>
        <a:lstStyle/>
        <a:p>
          <a:endParaRPr lang="en-US"/>
        </a:p>
      </dgm:t>
    </dgm:pt>
    <dgm:pt modelId="{9FC19349-EEEF-4321-BEFF-998C384E0668}" type="sibTrans" cxnId="{35FA89D7-46CF-4596-B90C-47421073E8E6}">
      <dgm:prSet/>
      <dgm:spPr/>
      <dgm:t>
        <a:bodyPr/>
        <a:lstStyle/>
        <a:p>
          <a:endParaRPr lang="en-US"/>
        </a:p>
      </dgm:t>
    </dgm:pt>
    <dgm:pt modelId="{589B060F-F481-4DB4-B9E8-C45DC2B1ADDD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High scores for TV and radio consumption</a:t>
          </a:r>
        </a:p>
      </dgm:t>
    </dgm:pt>
    <dgm:pt modelId="{12254401-5B7F-4A62-AA74-B274518BD485}" type="parTrans" cxnId="{8EF18997-0737-4595-8133-96E7188AA75F}">
      <dgm:prSet/>
      <dgm:spPr/>
      <dgm:t>
        <a:bodyPr/>
        <a:lstStyle/>
        <a:p>
          <a:endParaRPr lang="en-US"/>
        </a:p>
      </dgm:t>
    </dgm:pt>
    <dgm:pt modelId="{E34DFB7E-DAFD-43C0-94CC-679B968690EC}" type="sibTrans" cxnId="{8EF18997-0737-4595-8133-96E7188AA75F}">
      <dgm:prSet/>
      <dgm:spPr/>
      <dgm:t>
        <a:bodyPr/>
        <a:lstStyle/>
        <a:p>
          <a:endParaRPr lang="en-US"/>
        </a:p>
      </dgm:t>
    </dgm:pt>
    <dgm:pt modelId="{0598F7F4-8B73-4040-9F54-35C2E2E779B7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Similar scores to Cluster 3 across most descriptor and driver variables</a:t>
          </a:r>
        </a:p>
      </dgm:t>
    </dgm:pt>
    <dgm:pt modelId="{F7FE60B1-9991-47B6-8985-BD8508A1D23E}" type="parTrans" cxnId="{115FF4B5-9C77-4C5B-BFA4-96983A6C68BF}">
      <dgm:prSet/>
      <dgm:spPr/>
      <dgm:t>
        <a:bodyPr/>
        <a:lstStyle/>
        <a:p>
          <a:endParaRPr lang="en-US"/>
        </a:p>
      </dgm:t>
    </dgm:pt>
    <dgm:pt modelId="{53FEA7D4-21CC-4E6A-A618-BC326344FE24}" type="sibTrans" cxnId="{115FF4B5-9C77-4C5B-BFA4-96983A6C68BF}">
      <dgm:prSet/>
      <dgm:spPr/>
      <dgm:t>
        <a:bodyPr/>
        <a:lstStyle/>
        <a:p>
          <a:endParaRPr lang="en-US"/>
        </a:p>
      </dgm:t>
    </dgm:pt>
    <dgm:pt modelId="{F3816E1D-D949-43A1-8F6D-D24FD1833B54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Highest concern with Consumer Privacy (0.80)</a:t>
          </a:r>
        </a:p>
      </dgm:t>
    </dgm:pt>
    <dgm:pt modelId="{FBF82BC3-44C2-489C-8AFE-E2540E7A2495}" type="parTrans" cxnId="{4CC32271-2A06-4D01-92B1-6F672E1D54E6}">
      <dgm:prSet/>
      <dgm:spPr/>
      <dgm:t>
        <a:bodyPr/>
        <a:lstStyle/>
        <a:p>
          <a:endParaRPr lang="en-US"/>
        </a:p>
      </dgm:t>
    </dgm:pt>
    <dgm:pt modelId="{E5411BF0-C310-465D-9CD5-0006894DBA22}" type="sibTrans" cxnId="{4CC32271-2A06-4D01-92B1-6F672E1D54E6}">
      <dgm:prSet/>
      <dgm:spPr/>
      <dgm:t>
        <a:bodyPr/>
        <a:lstStyle/>
        <a:p>
          <a:endParaRPr lang="en-US"/>
        </a:p>
      </dgm:t>
    </dgm:pt>
    <dgm:pt modelId="{9C9ADA9D-1A0C-4186-929B-D44E6570BA8D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Highest percentage of Samsung users</a:t>
          </a:r>
        </a:p>
      </dgm:t>
    </dgm:pt>
    <dgm:pt modelId="{2E1EF3CC-F6E4-487B-8F63-8EDAF6A00FD7}" type="parTrans" cxnId="{5D40A369-FF78-489F-92D3-BF771A47C070}">
      <dgm:prSet/>
      <dgm:spPr/>
      <dgm:t>
        <a:bodyPr/>
        <a:lstStyle/>
        <a:p>
          <a:endParaRPr lang="en-US"/>
        </a:p>
      </dgm:t>
    </dgm:pt>
    <dgm:pt modelId="{76BF464D-A66A-47D2-B468-DEC9EC135F12}" type="sibTrans" cxnId="{5D40A369-FF78-489F-92D3-BF771A47C070}">
      <dgm:prSet/>
      <dgm:spPr/>
      <dgm:t>
        <a:bodyPr/>
        <a:lstStyle/>
        <a:p>
          <a:endParaRPr lang="en-US"/>
        </a:p>
      </dgm:t>
    </dgm:pt>
    <dgm:pt modelId="{6DC6E070-84B8-42F3-9775-538DE2593D4C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Highest percentage of female respondents (60%)</a:t>
          </a:r>
        </a:p>
      </dgm:t>
    </dgm:pt>
    <dgm:pt modelId="{3E0FD97B-DA24-4DD7-B5BE-C84BCE62FBB8}" type="parTrans" cxnId="{076F2D28-F21F-4FE5-98F0-6A42A0F32F12}">
      <dgm:prSet/>
      <dgm:spPr/>
      <dgm:t>
        <a:bodyPr/>
        <a:lstStyle/>
        <a:p>
          <a:endParaRPr lang="en-US"/>
        </a:p>
      </dgm:t>
    </dgm:pt>
    <dgm:pt modelId="{33D0998F-B1EB-4CB2-A27C-38C9F3E4F045}" type="sibTrans" cxnId="{076F2D28-F21F-4FE5-98F0-6A42A0F32F12}">
      <dgm:prSet/>
      <dgm:spPr/>
      <dgm:t>
        <a:bodyPr/>
        <a:lstStyle/>
        <a:p>
          <a:endParaRPr lang="en-US"/>
        </a:p>
      </dgm:t>
    </dgm:pt>
    <dgm:pt modelId="{99ABBB31-2E4D-4DB6-850C-EDE5E2606699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Highest percentage of Hispanic respondents (45%)</a:t>
          </a:r>
        </a:p>
      </dgm:t>
    </dgm:pt>
    <dgm:pt modelId="{FCB5DE78-3297-4BBC-9898-9783F769AA0A}" type="parTrans" cxnId="{D18A89F4-C0B9-438D-A1D1-D4BD10D036C9}">
      <dgm:prSet/>
      <dgm:spPr/>
      <dgm:t>
        <a:bodyPr/>
        <a:lstStyle/>
        <a:p>
          <a:endParaRPr lang="en-US"/>
        </a:p>
      </dgm:t>
    </dgm:pt>
    <dgm:pt modelId="{582A1447-D67A-4DFC-BAE9-3C61A16ACFE2}" type="sibTrans" cxnId="{D18A89F4-C0B9-438D-A1D1-D4BD10D036C9}">
      <dgm:prSet/>
      <dgm:spPr/>
      <dgm:t>
        <a:bodyPr/>
        <a:lstStyle/>
        <a:p>
          <a:endParaRPr lang="en-US"/>
        </a:p>
      </dgm:t>
    </dgm:pt>
    <dgm:pt modelId="{8F57681A-4C82-49D8-B7F0-08EAE550454D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Second most likely to respond to social media advertising and product placement</a:t>
          </a:r>
        </a:p>
      </dgm:t>
    </dgm:pt>
    <dgm:pt modelId="{FEEC8A27-99DA-417F-B2EE-663FC1C9816E}" type="parTrans" cxnId="{78D295C4-BE4E-46D3-B660-1D9247C4D8E4}">
      <dgm:prSet/>
      <dgm:spPr/>
      <dgm:t>
        <a:bodyPr/>
        <a:lstStyle/>
        <a:p>
          <a:endParaRPr lang="en-US"/>
        </a:p>
      </dgm:t>
    </dgm:pt>
    <dgm:pt modelId="{0A281FDE-A501-4471-8818-F5D03B9264F0}" type="sibTrans" cxnId="{78D295C4-BE4E-46D3-B660-1D9247C4D8E4}">
      <dgm:prSet/>
      <dgm:spPr/>
      <dgm:t>
        <a:bodyPr/>
        <a:lstStyle/>
        <a:p>
          <a:endParaRPr lang="en-US"/>
        </a:p>
      </dgm:t>
    </dgm:pt>
    <dgm:pt modelId="{A2D7A10D-3C0E-47B5-98E9-6F503A74EDC9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Lower concern with phone tech and phone use for work</a:t>
          </a:r>
        </a:p>
      </dgm:t>
    </dgm:pt>
    <dgm:pt modelId="{9AF18CD2-C9A5-4411-81AC-1C5930CF801F}" type="parTrans" cxnId="{F3B2BCB4-F2B4-4E2E-82ED-54C4126AEE24}">
      <dgm:prSet/>
      <dgm:spPr/>
      <dgm:t>
        <a:bodyPr/>
        <a:lstStyle/>
        <a:p>
          <a:endParaRPr lang="en-US"/>
        </a:p>
      </dgm:t>
    </dgm:pt>
    <dgm:pt modelId="{9AA1EF82-3010-48A5-9EC8-9EE50421503B}" type="sibTrans" cxnId="{F3B2BCB4-F2B4-4E2E-82ED-54C4126AEE24}">
      <dgm:prSet/>
      <dgm:spPr/>
      <dgm:t>
        <a:bodyPr/>
        <a:lstStyle/>
        <a:p>
          <a:endParaRPr lang="en-US"/>
        </a:p>
      </dgm:t>
    </dgm:pt>
    <dgm:pt modelId="{94C31F46-7240-4FEF-B8C9-215D54CC6BDB}" type="pres">
      <dgm:prSet presAssocID="{13F12EE5-2193-4EB1-85A4-CD0F6D08A9F5}" presName="linear" presStyleCnt="0">
        <dgm:presLayoutVars>
          <dgm:dir/>
          <dgm:animLvl val="lvl"/>
          <dgm:resizeHandles val="exact"/>
        </dgm:presLayoutVars>
      </dgm:prSet>
      <dgm:spPr/>
    </dgm:pt>
    <dgm:pt modelId="{085C39C1-F3D6-4DE2-8FFC-558525365388}" type="pres">
      <dgm:prSet presAssocID="{F8E3F316-7B09-4F54-9F7E-9803F5D7118B}" presName="parentLin" presStyleCnt="0"/>
      <dgm:spPr/>
    </dgm:pt>
    <dgm:pt modelId="{20671C8B-088F-44FD-9B35-485748B979E6}" type="pres">
      <dgm:prSet presAssocID="{F8E3F316-7B09-4F54-9F7E-9803F5D7118B}" presName="parentLeftMargin" presStyleLbl="node1" presStyleIdx="0" presStyleCnt="2"/>
      <dgm:spPr/>
    </dgm:pt>
    <dgm:pt modelId="{41343694-DE14-45C6-BC3A-DCFA32EDD176}" type="pres">
      <dgm:prSet presAssocID="{F8E3F316-7B09-4F54-9F7E-9803F5D7118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23AE90F-0F64-4DF8-8261-4D3459696B67}" type="pres">
      <dgm:prSet presAssocID="{F8E3F316-7B09-4F54-9F7E-9803F5D7118B}" presName="negativeSpace" presStyleCnt="0"/>
      <dgm:spPr/>
    </dgm:pt>
    <dgm:pt modelId="{C6AA5441-A128-4EC1-89F7-C60B89D96038}" type="pres">
      <dgm:prSet presAssocID="{F8E3F316-7B09-4F54-9F7E-9803F5D7118B}" presName="childText" presStyleLbl="conFgAcc1" presStyleIdx="0" presStyleCnt="2">
        <dgm:presLayoutVars>
          <dgm:bulletEnabled val="1"/>
        </dgm:presLayoutVars>
      </dgm:prSet>
      <dgm:spPr/>
    </dgm:pt>
    <dgm:pt modelId="{361A99D6-7395-4FA8-B15C-B4AFA6C3C286}" type="pres">
      <dgm:prSet presAssocID="{F7A96453-9DDA-41E7-B99E-F9C43F6D14EE}" presName="spaceBetweenRectangles" presStyleCnt="0"/>
      <dgm:spPr/>
    </dgm:pt>
    <dgm:pt modelId="{8CA14670-939C-407B-865C-D9D89E0BF6F2}" type="pres">
      <dgm:prSet presAssocID="{CA7AB90C-3CEC-4D0B-AE55-6BAD281E718E}" presName="parentLin" presStyleCnt="0"/>
      <dgm:spPr/>
    </dgm:pt>
    <dgm:pt modelId="{3FED2F62-4020-4341-BB08-2863316B3E56}" type="pres">
      <dgm:prSet presAssocID="{CA7AB90C-3CEC-4D0B-AE55-6BAD281E718E}" presName="parentLeftMargin" presStyleLbl="node1" presStyleIdx="0" presStyleCnt="2"/>
      <dgm:spPr/>
    </dgm:pt>
    <dgm:pt modelId="{1E86B7D0-56FC-4FE3-9F24-4ABF4D576C44}" type="pres">
      <dgm:prSet presAssocID="{CA7AB90C-3CEC-4D0B-AE55-6BAD281E718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8E6E105-39DE-4DC4-86D6-D28BB7CCFC46}" type="pres">
      <dgm:prSet presAssocID="{CA7AB90C-3CEC-4D0B-AE55-6BAD281E718E}" presName="negativeSpace" presStyleCnt="0"/>
      <dgm:spPr/>
    </dgm:pt>
    <dgm:pt modelId="{19BB0D20-D0A2-4A69-9139-A1E6A64806C8}" type="pres">
      <dgm:prSet presAssocID="{CA7AB90C-3CEC-4D0B-AE55-6BAD281E718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87BCA00-AFBB-45DA-9DF2-D4A33DF0A59F}" type="presOf" srcId="{589B060F-F481-4DB4-B9E8-C45DC2B1ADDD}" destId="{19BB0D20-D0A2-4A69-9139-A1E6A64806C8}" srcOrd="0" destOrd="3" presId="urn:microsoft.com/office/officeart/2005/8/layout/list1"/>
    <dgm:cxn modelId="{AD347F13-3763-4AD5-80F0-83496CD0CD8A}" type="presOf" srcId="{A2D7A10D-3C0E-47B5-98E9-6F503A74EDC9}" destId="{19BB0D20-D0A2-4A69-9139-A1E6A64806C8}" srcOrd="0" destOrd="7" presId="urn:microsoft.com/office/officeart/2005/8/layout/list1"/>
    <dgm:cxn modelId="{076F2D28-F21F-4FE5-98F0-6A42A0F32F12}" srcId="{CA7AB90C-3CEC-4D0B-AE55-6BAD281E718E}" destId="{6DC6E070-84B8-42F3-9775-538DE2593D4C}" srcOrd="2" destOrd="0" parTransId="{3E0FD97B-DA24-4DD7-B5BE-C84BCE62FBB8}" sibTransId="{33D0998F-B1EB-4CB2-A27C-38C9F3E4F045}"/>
    <dgm:cxn modelId="{D966342E-D4B9-4F05-9F05-77BEEB12C1A2}" srcId="{13F12EE5-2193-4EB1-85A4-CD0F6D08A9F5}" destId="{CA7AB90C-3CEC-4D0B-AE55-6BAD281E718E}" srcOrd="1" destOrd="0" parTransId="{F7ACCDCA-0C93-44D2-AAF4-5E8D0864C8DF}" sibTransId="{9BF2F65E-1D18-4C2E-A206-C6ED78E1107E}"/>
    <dgm:cxn modelId="{9EA80C34-A589-46E1-9AE3-7F5C72AC3EB5}" type="presOf" srcId="{96BFF83D-FA27-4379-8A96-60A355F134AD}" destId="{19BB0D20-D0A2-4A69-9139-A1E6A64806C8}" srcOrd="0" destOrd="0" presId="urn:microsoft.com/office/officeart/2005/8/layout/list1"/>
    <dgm:cxn modelId="{53B1B534-1210-48AA-B3C0-CF815C4AA211}" type="presOf" srcId="{F8E3F316-7B09-4F54-9F7E-9803F5D7118B}" destId="{20671C8B-088F-44FD-9B35-485748B979E6}" srcOrd="0" destOrd="0" presId="urn:microsoft.com/office/officeart/2005/8/layout/list1"/>
    <dgm:cxn modelId="{D49D915C-79CD-4ACB-884E-52B27342C121}" type="presOf" srcId="{99ABBB31-2E4D-4DB6-850C-EDE5E2606699}" destId="{C6AA5441-A128-4EC1-89F7-C60B89D96038}" srcOrd="0" destOrd="1" presId="urn:microsoft.com/office/officeart/2005/8/layout/list1"/>
    <dgm:cxn modelId="{DACCA266-8BF7-43FA-B673-8A30799E8EE9}" srcId="{13F12EE5-2193-4EB1-85A4-CD0F6D08A9F5}" destId="{F8E3F316-7B09-4F54-9F7E-9803F5D7118B}" srcOrd="0" destOrd="0" parTransId="{0A8D4407-36E9-40D1-9F91-AF234F546760}" sibTransId="{F7A96453-9DDA-41E7-B99E-F9C43F6D14EE}"/>
    <dgm:cxn modelId="{5D40A369-FF78-489F-92D3-BF771A47C070}" srcId="{CA7AB90C-3CEC-4D0B-AE55-6BAD281E718E}" destId="{9C9ADA9D-1A0C-4186-929B-D44E6570BA8D}" srcOrd="1" destOrd="0" parTransId="{2E1EF3CC-F6E4-487B-8F63-8EDAF6A00FD7}" sibTransId="{76BF464D-A66A-47D2-B468-DEC9EC135F12}"/>
    <dgm:cxn modelId="{EA5FDF4D-1752-4F54-88FB-95EF78E09496}" type="presOf" srcId="{2744E68B-E4E9-4BFA-8A46-9214A9615F35}" destId="{C6AA5441-A128-4EC1-89F7-C60B89D96038}" srcOrd="0" destOrd="0" presId="urn:microsoft.com/office/officeart/2005/8/layout/list1"/>
    <dgm:cxn modelId="{1D30094E-80E0-40AC-B9C1-70EFB1539CCD}" srcId="{F8E3F316-7B09-4F54-9F7E-9803F5D7118B}" destId="{8FA5C8AD-5B58-4BEA-A945-FF51CB7C9FF8}" srcOrd="4" destOrd="0" parTransId="{ABD437BB-5611-4823-883D-18A45D87ABA7}" sibTransId="{2D7B4ECA-C2C9-4BF5-91B2-722EAAF489F6}"/>
    <dgm:cxn modelId="{4CC32271-2A06-4D01-92B1-6F672E1D54E6}" srcId="{CA7AB90C-3CEC-4D0B-AE55-6BAD281E718E}" destId="{F3816E1D-D949-43A1-8F6D-D24FD1833B54}" srcOrd="6" destOrd="0" parTransId="{FBF82BC3-44C2-489C-8AFE-E2540E7A2495}" sibTransId="{E5411BF0-C310-465D-9CD5-0006894DBA22}"/>
    <dgm:cxn modelId="{53DBB575-DCA9-45A7-9C13-CC43B5880FE2}" type="presOf" srcId="{F3816E1D-D949-43A1-8F6D-D24FD1833B54}" destId="{19BB0D20-D0A2-4A69-9139-A1E6A64806C8}" srcOrd="0" destOrd="6" presId="urn:microsoft.com/office/officeart/2005/8/layout/list1"/>
    <dgm:cxn modelId="{36DBC97B-AB47-495A-AE12-AE2742D681D1}" type="presOf" srcId="{CA7AB90C-3CEC-4D0B-AE55-6BAD281E718E}" destId="{3FED2F62-4020-4341-BB08-2863316B3E56}" srcOrd="0" destOrd="0" presId="urn:microsoft.com/office/officeart/2005/8/layout/list1"/>
    <dgm:cxn modelId="{4D9D9484-0199-428F-AFB6-0DE319B9DC78}" type="presOf" srcId="{0598F7F4-8B73-4040-9F54-35C2E2E779B7}" destId="{19BB0D20-D0A2-4A69-9139-A1E6A64806C8}" srcOrd="0" destOrd="5" presId="urn:microsoft.com/office/officeart/2005/8/layout/list1"/>
    <dgm:cxn modelId="{4E588B87-ED90-4392-A369-6C37BF096499}" type="presOf" srcId="{13F12EE5-2193-4EB1-85A4-CD0F6D08A9F5}" destId="{94C31F46-7240-4FEF-B8C9-215D54CC6BDB}" srcOrd="0" destOrd="0" presId="urn:microsoft.com/office/officeart/2005/8/layout/list1"/>
    <dgm:cxn modelId="{A66A2390-7FE1-4562-8796-9538F1483EAA}" srcId="{F8E3F316-7B09-4F54-9F7E-9803F5D7118B}" destId="{2744E68B-E4E9-4BFA-8A46-9214A9615F35}" srcOrd="0" destOrd="0" parTransId="{2010618A-54B3-4F0F-80F4-EA96F05718CB}" sibTransId="{ED0455A4-D14B-4CC4-95F2-DF7B199D476E}"/>
    <dgm:cxn modelId="{8EF18997-0737-4595-8133-96E7188AA75F}" srcId="{CA7AB90C-3CEC-4D0B-AE55-6BAD281E718E}" destId="{589B060F-F481-4DB4-B9E8-C45DC2B1ADDD}" srcOrd="3" destOrd="0" parTransId="{12254401-5B7F-4A62-AA74-B274518BD485}" sibTransId="{E34DFB7E-DAFD-43C0-94CC-679B968690EC}"/>
    <dgm:cxn modelId="{3AFAEB99-DF2C-422C-9A9C-080F02FA6525}" type="presOf" srcId="{CA7AB90C-3CEC-4D0B-AE55-6BAD281E718E}" destId="{1E86B7D0-56FC-4FE3-9F24-4ABF4D576C44}" srcOrd="1" destOrd="0" presId="urn:microsoft.com/office/officeart/2005/8/layout/list1"/>
    <dgm:cxn modelId="{8AB465A0-4AA7-4C4A-B0B0-91753216C563}" type="presOf" srcId="{6DC6E070-84B8-42F3-9775-538DE2593D4C}" destId="{19BB0D20-D0A2-4A69-9139-A1E6A64806C8}" srcOrd="0" destOrd="2" presId="urn:microsoft.com/office/officeart/2005/8/layout/list1"/>
    <dgm:cxn modelId="{A0944CA2-AA85-4E9F-BCCA-2C8A3F73D314}" type="presOf" srcId="{2DFD73F5-7E1A-4F15-A8F6-07F37C36309F}" destId="{C6AA5441-A128-4EC1-89F7-C60B89D96038}" srcOrd="0" destOrd="5" presId="urn:microsoft.com/office/officeart/2005/8/layout/list1"/>
    <dgm:cxn modelId="{D17EFAA2-E5F8-4F01-A6F0-7A6C0F5F5B28}" type="presOf" srcId="{F8E3F316-7B09-4F54-9F7E-9803F5D7118B}" destId="{41343694-DE14-45C6-BC3A-DCFA32EDD176}" srcOrd="1" destOrd="0" presId="urn:microsoft.com/office/officeart/2005/8/layout/list1"/>
    <dgm:cxn modelId="{F3B2BCB4-F2B4-4E2E-82ED-54C4126AEE24}" srcId="{CA7AB90C-3CEC-4D0B-AE55-6BAD281E718E}" destId="{A2D7A10D-3C0E-47B5-98E9-6F503A74EDC9}" srcOrd="7" destOrd="0" parTransId="{9AF18CD2-C9A5-4411-81AC-1C5930CF801F}" sibTransId="{9AA1EF82-3010-48A5-9EC8-9EE50421503B}"/>
    <dgm:cxn modelId="{115FF4B5-9C77-4C5B-BFA4-96983A6C68BF}" srcId="{CA7AB90C-3CEC-4D0B-AE55-6BAD281E718E}" destId="{0598F7F4-8B73-4040-9F54-35C2E2E779B7}" srcOrd="5" destOrd="0" parTransId="{F7FE60B1-9991-47B6-8985-BD8508A1D23E}" sibTransId="{53FEA7D4-21CC-4E6A-A618-BC326344FE24}"/>
    <dgm:cxn modelId="{2D7A84C1-56BA-467E-B648-9FFC01E93796}" srcId="{F8E3F316-7B09-4F54-9F7E-9803F5D7118B}" destId="{7FF8517E-8C25-4603-AE4A-10B83B6E5389}" srcOrd="3" destOrd="0" parTransId="{73432CAF-53EE-4781-AD66-C9579D9D120F}" sibTransId="{5C42CC0C-363E-41F4-999D-E2994F84BF33}"/>
    <dgm:cxn modelId="{3E94FAC1-E125-4556-BAD3-1F3BD376FFED}" type="presOf" srcId="{8F57681A-4C82-49D8-B7F0-08EAE550454D}" destId="{19BB0D20-D0A2-4A69-9139-A1E6A64806C8}" srcOrd="0" destOrd="4" presId="urn:microsoft.com/office/officeart/2005/8/layout/list1"/>
    <dgm:cxn modelId="{93F3CEC2-AEA9-4A5E-ABB5-6A4745618E9E}" type="presOf" srcId="{9C9ADA9D-1A0C-4186-929B-D44E6570BA8D}" destId="{19BB0D20-D0A2-4A69-9139-A1E6A64806C8}" srcOrd="0" destOrd="1" presId="urn:microsoft.com/office/officeart/2005/8/layout/list1"/>
    <dgm:cxn modelId="{78D295C4-BE4E-46D3-B660-1D9247C4D8E4}" srcId="{CA7AB90C-3CEC-4D0B-AE55-6BAD281E718E}" destId="{8F57681A-4C82-49D8-B7F0-08EAE550454D}" srcOrd="4" destOrd="0" parTransId="{FEEC8A27-99DA-417F-B2EE-663FC1C9816E}" sibTransId="{0A281FDE-A501-4471-8818-F5D03B9264F0}"/>
    <dgm:cxn modelId="{279982D3-E8DB-4197-B7AF-375342211E60}" srcId="{F8E3F316-7B09-4F54-9F7E-9803F5D7118B}" destId="{DC9318D5-9273-4CA6-9495-A5E8AAD4D572}" srcOrd="2" destOrd="0" parTransId="{2838F1FB-42F3-4E8D-9516-F03E38557F85}" sibTransId="{65748C06-18AC-42C4-B995-DE579FD6EB56}"/>
    <dgm:cxn modelId="{35FA89D7-46CF-4596-B90C-47421073E8E6}" srcId="{CA7AB90C-3CEC-4D0B-AE55-6BAD281E718E}" destId="{96BFF83D-FA27-4379-8A96-60A355F134AD}" srcOrd="0" destOrd="0" parTransId="{2A64C306-8E5B-4A08-AB21-CB47BD1B5100}" sibTransId="{9FC19349-EEEF-4321-BEFF-998C384E0668}"/>
    <dgm:cxn modelId="{01C2BED8-5405-406D-905B-B8F326BDD3E3}" type="presOf" srcId="{7FF8517E-8C25-4603-AE4A-10B83B6E5389}" destId="{C6AA5441-A128-4EC1-89F7-C60B89D96038}" srcOrd="0" destOrd="3" presId="urn:microsoft.com/office/officeart/2005/8/layout/list1"/>
    <dgm:cxn modelId="{A63A15E3-CBF8-4451-9253-314893D87B04}" type="presOf" srcId="{8FA5C8AD-5B58-4BEA-A945-FF51CB7C9FF8}" destId="{C6AA5441-A128-4EC1-89F7-C60B89D96038}" srcOrd="0" destOrd="4" presId="urn:microsoft.com/office/officeart/2005/8/layout/list1"/>
    <dgm:cxn modelId="{B1DB8CE9-14A0-4DB8-B6AD-1080B6A2B5D6}" type="presOf" srcId="{DC9318D5-9273-4CA6-9495-A5E8AAD4D572}" destId="{C6AA5441-A128-4EC1-89F7-C60B89D96038}" srcOrd="0" destOrd="2" presId="urn:microsoft.com/office/officeart/2005/8/layout/list1"/>
    <dgm:cxn modelId="{710698EE-2DFD-48ED-A384-50D3BBF776DA}" srcId="{F8E3F316-7B09-4F54-9F7E-9803F5D7118B}" destId="{2DFD73F5-7E1A-4F15-A8F6-07F37C36309F}" srcOrd="5" destOrd="0" parTransId="{980A8AC7-A01B-4A1B-9D60-EB8399357F2A}" sibTransId="{DD6208D8-7F99-4A36-A047-522283F7BA72}"/>
    <dgm:cxn modelId="{D18A89F4-C0B9-438D-A1D1-D4BD10D036C9}" srcId="{F8E3F316-7B09-4F54-9F7E-9803F5D7118B}" destId="{99ABBB31-2E4D-4DB6-850C-EDE5E2606699}" srcOrd="1" destOrd="0" parTransId="{FCB5DE78-3297-4BBC-9898-9783F769AA0A}" sibTransId="{582A1447-D67A-4DFC-BAE9-3C61A16ACFE2}"/>
    <dgm:cxn modelId="{5EFDC4B0-10A8-4E1B-A638-5226ED60C6C0}" type="presParOf" srcId="{94C31F46-7240-4FEF-B8C9-215D54CC6BDB}" destId="{085C39C1-F3D6-4DE2-8FFC-558525365388}" srcOrd="0" destOrd="0" presId="urn:microsoft.com/office/officeart/2005/8/layout/list1"/>
    <dgm:cxn modelId="{9649DB2D-9A65-4A79-B300-80C258A1EF05}" type="presParOf" srcId="{085C39C1-F3D6-4DE2-8FFC-558525365388}" destId="{20671C8B-088F-44FD-9B35-485748B979E6}" srcOrd="0" destOrd="0" presId="urn:microsoft.com/office/officeart/2005/8/layout/list1"/>
    <dgm:cxn modelId="{B128B7ED-3A1A-4AE3-AADA-9B7283642448}" type="presParOf" srcId="{085C39C1-F3D6-4DE2-8FFC-558525365388}" destId="{41343694-DE14-45C6-BC3A-DCFA32EDD176}" srcOrd="1" destOrd="0" presId="urn:microsoft.com/office/officeart/2005/8/layout/list1"/>
    <dgm:cxn modelId="{915D2B61-F1EB-4256-ACC4-C731BC3E9575}" type="presParOf" srcId="{94C31F46-7240-4FEF-B8C9-215D54CC6BDB}" destId="{D23AE90F-0F64-4DF8-8261-4D3459696B67}" srcOrd="1" destOrd="0" presId="urn:microsoft.com/office/officeart/2005/8/layout/list1"/>
    <dgm:cxn modelId="{C9BE001D-E6B6-4A18-99E5-21E45C0B14D5}" type="presParOf" srcId="{94C31F46-7240-4FEF-B8C9-215D54CC6BDB}" destId="{C6AA5441-A128-4EC1-89F7-C60B89D96038}" srcOrd="2" destOrd="0" presId="urn:microsoft.com/office/officeart/2005/8/layout/list1"/>
    <dgm:cxn modelId="{FF57A203-7426-4F7D-98B5-5B0969482D2B}" type="presParOf" srcId="{94C31F46-7240-4FEF-B8C9-215D54CC6BDB}" destId="{361A99D6-7395-4FA8-B15C-B4AFA6C3C286}" srcOrd="3" destOrd="0" presId="urn:microsoft.com/office/officeart/2005/8/layout/list1"/>
    <dgm:cxn modelId="{B2DECBB8-C8ED-478A-BC49-402CFF22455A}" type="presParOf" srcId="{94C31F46-7240-4FEF-B8C9-215D54CC6BDB}" destId="{8CA14670-939C-407B-865C-D9D89E0BF6F2}" srcOrd="4" destOrd="0" presId="urn:microsoft.com/office/officeart/2005/8/layout/list1"/>
    <dgm:cxn modelId="{66305138-9EF7-4077-86F4-B792BFC71859}" type="presParOf" srcId="{8CA14670-939C-407B-865C-D9D89E0BF6F2}" destId="{3FED2F62-4020-4341-BB08-2863316B3E56}" srcOrd="0" destOrd="0" presId="urn:microsoft.com/office/officeart/2005/8/layout/list1"/>
    <dgm:cxn modelId="{87D2C38A-642E-4139-808B-C69F2B403C82}" type="presParOf" srcId="{8CA14670-939C-407B-865C-D9D89E0BF6F2}" destId="{1E86B7D0-56FC-4FE3-9F24-4ABF4D576C44}" srcOrd="1" destOrd="0" presId="urn:microsoft.com/office/officeart/2005/8/layout/list1"/>
    <dgm:cxn modelId="{89F75F4F-9ACB-4E4E-BCBC-2A51F8962BFD}" type="presParOf" srcId="{94C31F46-7240-4FEF-B8C9-215D54CC6BDB}" destId="{18E6E105-39DE-4DC4-86D6-D28BB7CCFC46}" srcOrd="5" destOrd="0" presId="urn:microsoft.com/office/officeart/2005/8/layout/list1"/>
    <dgm:cxn modelId="{22F52A3B-1B2E-45A0-AB8E-352172DAC7B1}" type="presParOf" srcId="{94C31F46-7240-4FEF-B8C9-215D54CC6BDB}" destId="{19BB0D20-D0A2-4A69-9139-A1E6A64806C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F12EE5-2193-4EB1-85A4-CD0F6D08A9F5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E3F316-7B09-4F54-9F7E-9803F5D7118B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b="1" dirty="0"/>
            <a:t>Cluster 2</a:t>
          </a:r>
          <a:endParaRPr lang="en-US" dirty="0"/>
        </a:p>
      </dgm:t>
    </dgm:pt>
    <dgm:pt modelId="{0A8D4407-36E9-40D1-9F91-AF234F546760}" type="parTrans" cxnId="{DACCA266-8BF7-43FA-B673-8A30799E8EE9}">
      <dgm:prSet/>
      <dgm:spPr/>
      <dgm:t>
        <a:bodyPr/>
        <a:lstStyle/>
        <a:p>
          <a:endParaRPr lang="en-US"/>
        </a:p>
      </dgm:t>
    </dgm:pt>
    <dgm:pt modelId="{F7A96453-9DDA-41E7-B99E-F9C43F6D14EE}" type="sibTrans" cxnId="{DACCA266-8BF7-43FA-B673-8A30799E8EE9}">
      <dgm:prSet/>
      <dgm:spPr/>
      <dgm:t>
        <a:bodyPr/>
        <a:lstStyle/>
        <a:p>
          <a:endParaRPr lang="en-US"/>
        </a:p>
      </dgm:t>
    </dgm:pt>
    <dgm:pt modelId="{2744E68B-E4E9-4BFA-8A46-9214A9615F35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dirty="0"/>
            <a:t>Lowest percentage of iPhone and competitor users</a:t>
          </a:r>
        </a:p>
      </dgm:t>
    </dgm:pt>
    <dgm:pt modelId="{2010618A-54B3-4F0F-80F4-EA96F05718CB}" type="parTrans" cxnId="{A66A2390-7FE1-4562-8796-9538F1483EAA}">
      <dgm:prSet/>
      <dgm:spPr/>
      <dgm:t>
        <a:bodyPr/>
        <a:lstStyle/>
        <a:p>
          <a:endParaRPr lang="en-US"/>
        </a:p>
      </dgm:t>
    </dgm:pt>
    <dgm:pt modelId="{ED0455A4-D14B-4CC4-95F2-DF7B199D476E}" type="sibTrans" cxnId="{A66A2390-7FE1-4562-8796-9538F1483EAA}">
      <dgm:prSet/>
      <dgm:spPr/>
      <dgm:t>
        <a:bodyPr/>
        <a:lstStyle/>
        <a:p>
          <a:endParaRPr lang="en-US"/>
        </a:p>
      </dgm:t>
    </dgm:pt>
    <dgm:pt modelId="{DC9318D5-9273-4CA6-9495-A5E8AAD4D572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dirty="0"/>
            <a:t>High scores for TV and newspaper consumption</a:t>
          </a:r>
        </a:p>
      </dgm:t>
    </dgm:pt>
    <dgm:pt modelId="{2838F1FB-42F3-4E8D-9516-F03E38557F85}" type="parTrans" cxnId="{279982D3-E8DB-4197-B7AF-375342211E60}">
      <dgm:prSet/>
      <dgm:spPr/>
      <dgm:t>
        <a:bodyPr/>
        <a:lstStyle/>
        <a:p>
          <a:endParaRPr lang="en-US"/>
        </a:p>
      </dgm:t>
    </dgm:pt>
    <dgm:pt modelId="{65748C06-18AC-42C4-B995-DE579FD6EB56}" type="sibTrans" cxnId="{279982D3-E8DB-4197-B7AF-375342211E60}">
      <dgm:prSet/>
      <dgm:spPr/>
      <dgm:t>
        <a:bodyPr/>
        <a:lstStyle/>
        <a:p>
          <a:endParaRPr lang="en-US"/>
        </a:p>
      </dgm:t>
    </dgm:pt>
    <dgm:pt modelId="{7FF8517E-8C25-4603-AE4A-10B83B6E5389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dirty="0"/>
            <a:t>Least likely to respond to social media advertising and product placement</a:t>
          </a:r>
        </a:p>
      </dgm:t>
    </dgm:pt>
    <dgm:pt modelId="{73432CAF-53EE-4781-AD66-C9579D9D120F}" type="parTrans" cxnId="{2D7A84C1-56BA-467E-B648-9FFC01E93796}">
      <dgm:prSet/>
      <dgm:spPr/>
      <dgm:t>
        <a:bodyPr/>
        <a:lstStyle/>
        <a:p>
          <a:endParaRPr lang="en-US"/>
        </a:p>
      </dgm:t>
    </dgm:pt>
    <dgm:pt modelId="{5C42CC0C-363E-41F4-999D-E2994F84BF33}" type="sibTrans" cxnId="{2D7A84C1-56BA-467E-B648-9FFC01E93796}">
      <dgm:prSet/>
      <dgm:spPr/>
      <dgm:t>
        <a:bodyPr/>
        <a:lstStyle/>
        <a:p>
          <a:endParaRPr lang="en-US"/>
        </a:p>
      </dgm:t>
    </dgm:pt>
    <dgm:pt modelId="{8FA5C8AD-5B58-4BEA-A945-FF51CB7C9FF8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dirty="0"/>
            <a:t>Very low scores across all phone use and driver variables</a:t>
          </a:r>
        </a:p>
      </dgm:t>
    </dgm:pt>
    <dgm:pt modelId="{ABD437BB-5611-4823-883D-18A45D87ABA7}" type="parTrans" cxnId="{1D30094E-80E0-40AC-B9C1-70EFB1539CCD}">
      <dgm:prSet/>
      <dgm:spPr/>
      <dgm:t>
        <a:bodyPr/>
        <a:lstStyle/>
        <a:p>
          <a:endParaRPr lang="en-US"/>
        </a:p>
      </dgm:t>
    </dgm:pt>
    <dgm:pt modelId="{2D7B4ECA-C2C9-4BF5-91B2-722EAAF489F6}" type="sibTrans" cxnId="{1D30094E-80E0-40AC-B9C1-70EFB1539CCD}">
      <dgm:prSet/>
      <dgm:spPr/>
      <dgm:t>
        <a:bodyPr/>
        <a:lstStyle/>
        <a:p>
          <a:endParaRPr lang="en-US"/>
        </a:p>
      </dgm:t>
    </dgm:pt>
    <dgm:pt modelId="{CA7AB90C-3CEC-4D0B-AE55-6BAD281E718E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b="1" dirty="0"/>
            <a:t>Cluster 6</a:t>
          </a:r>
          <a:endParaRPr lang="en-US" dirty="0"/>
        </a:p>
      </dgm:t>
    </dgm:pt>
    <dgm:pt modelId="{F7ACCDCA-0C93-44D2-AAF4-5E8D0864C8DF}" type="parTrans" cxnId="{D966342E-D4B9-4F05-9F05-77BEEB12C1A2}">
      <dgm:prSet/>
      <dgm:spPr/>
      <dgm:t>
        <a:bodyPr/>
        <a:lstStyle/>
        <a:p>
          <a:endParaRPr lang="en-US"/>
        </a:p>
      </dgm:t>
    </dgm:pt>
    <dgm:pt modelId="{9BF2F65E-1D18-4C2E-A206-C6ED78E1107E}" type="sibTrans" cxnId="{D966342E-D4B9-4F05-9F05-77BEEB12C1A2}">
      <dgm:prSet/>
      <dgm:spPr/>
      <dgm:t>
        <a:bodyPr/>
        <a:lstStyle/>
        <a:p>
          <a:endParaRPr lang="en-US"/>
        </a:p>
      </dgm:t>
    </dgm:pt>
    <dgm:pt modelId="{96BFF83D-FA27-4379-8A96-60A355F134AD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dirty="0"/>
            <a:t>Second lowest percentage of iPhone and competitor users</a:t>
          </a:r>
        </a:p>
      </dgm:t>
    </dgm:pt>
    <dgm:pt modelId="{2A64C306-8E5B-4A08-AB21-CB47BD1B5100}" type="parTrans" cxnId="{35FA89D7-46CF-4596-B90C-47421073E8E6}">
      <dgm:prSet/>
      <dgm:spPr/>
      <dgm:t>
        <a:bodyPr/>
        <a:lstStyle/>
        <a:p>
          <a:endParaRPr lang="en-US"/>
        </a:p>
      </dgm:t>
    </dgm:pt>
    <dgm:pt modelId="{9FC19349-EEEF-4321-BEFF-998C384E0668}" type="sibTrans" cxnId="{35FA89D7-46CF-4596-B90C-47421073E8E6}">
      <dgm:prSet/>
      <dgm:spPr/>
      <dgm:t>
        <a:bodyPr/>
        <a:lstStyle/>
        <a:p>
          <a:endParaRPr lang="en-US"/>
        </a:p>
      </dgm:t>
    </dgm:pt>
    <dgm:pt modelId="{D5A300A0-9B6B-4001-9819-D9020E1A633E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dirty="0"/>
            <a:t>Low TV and radio consumption</a:t>
          </a:r>
        </a:p>
      </dgm:t>
    </dgm:pt>
    <dgm:pt modelId="{E83F99DE-B96F-4ED7-A1E2-8D85CE709450}" type="parTrans" cxnId="{D2EA2ECC-5CE3-46E0-9A50-3CBD85C4B682}">
      <dgm:prSet/>
      <dgm:spPr/>
      <dgm:t>
        <a:bodyPr/>
        <a:lstStyle/>
        <a:p>
          <a:endParaRPr lang="en-US"/>
        </a:p>
      </dgm:t>
    </dgm:pt>
    <dgm:pt modelId="{0F7BDBBC-94D7-4E1E-9D70-FF13F6934BA3}" type="sibTrans" cxnId="{D2EA2ECC-5CE3-46E0-9A50-3CBD85C4B682}">
      <dgm:prSet/>
      <dgm:spPr/>
      <dgm:t>
        <a:bodyPr/>
        <a:lstStyle/>
        <a:p>
          <a:endParaRPr lang="en-US"/>
        </a:p>
      </dgm:t>
    </dgm:pt>
    <dgm:pt modelId="{1BC13A05-DFBA-4E1F-A477-E707BCEC599D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dirty="0"/>
            <a:t>Second least likely to respond to social media advertising and product placement</a:t>
          </a:r>
        </a:p>
      </dgm:t>
    </dgm:pt>
    <dgm:pt modelId="{D4C11BBA-76A8-49C3-B553-BF0A67F5039A}" type="parTrans" cxnId="{142BACAE-1287-487E-A3A8-1BE51876E818}">
      <dgm:prSet/>
      <dgm:spPr/>
      <dgm:t>
        <a:bodyPr/>
        <a:lstStyle/>
        <a:p>
          <a:endParaRPr lang="en-US"/>
        </a:p>
      </dgm:t>
    </dgm:pt>
    <dgm:pt modelId="{9A49DFFC-051E-4DE9-A69E-9355E82CF5A8}" type="sibTrans" cxnId="{142BACAE-1287-487E-A3A8-1BE51876E818}">
      <dgm:prSet/>
      <dgm:spPr/>
      <dgm:t>
        <a:bodyPr/>
        <a:lstStyle/>
        <a:p>
          <a:endParaRPr lang="en-US"/>
        </a:p>
      </dgm:t>
    </dgm:pt>
    <dgm:pt modelId="{A3BF9CFF-88AE-4965-8E7A-C844FC45A691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dirty="0"/>
            <a:t>Low to middling scores across all phone use and driver variables</a:t>
          </a:r>
        </a:p>
      </dgm:t>
    </dgm:pt>
    <dgm:pt modelId="{B718AD4E-19EC-45C8-934C-BBF67A204A02}" type="parTrans" cxnId="{539FA16A-BEB0-4D26-92D3-C82AE22C805B}">
      <dgm:prSet/>
      <dgm:spPr/>
      <dgm:t>
        <a:bodyPr/>
        <a:lstStyle/>
        <a:p>
          <a:endParaRPr lang="en-US"/>
        </a:p>
      </dgm:t>
    </dgm:pt>
    <dgm:pt modelId="{EE133755-3C76-47E2-9F1E-E51369894E23}" type="sibTrans" cxnId="{539FA16A-BEB0-4D26-92D3-C82AE22C805B}">
      <dgm:prSet/>
      <dgm:spPr/>
      <dgm:t>
        <a:bodyPr/>
        <a:lstStyle/>
        <a:p>
          <a:endParaRPr lang="en-US"/>
        </a:p>
      </dgm:t>
    </dgm:pt>
    <dgm:pt modelId="{F748C5A8-4A12-4F7E-824A-9C133628F3A7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dirty="0"/>
            <a:t>Second highest newspaper consumption</a:t>
          </a:r>
        </a:p>
      </dgm:t>
    </dgm:pt>
    <dgm:pt modelId="{633437C0-08EB-4673-A987-DA2425CA79B0}" type="parTrans" cxnId="{635A7041-651E-4062-A96E-BB31B4160168}">
      <dgm:prSet/>
      <dgm:spPr/>
      <dgm:t>
        <a:bodyPr/>
        <a:lstStyle/>
        <a:p>
          <a:endParaRPr lang="en-US"/>
        </a:p>
      </dgm:t>
    </dgm:pt>
    <dgm:pt modelId="{7819AEBB-3F3C-46EF-BA63-24CBBA368A44}" type="sibTrans" cxnId="{635A7041-651E-4062-A96E-BB31B4160168}">
      <dgm:prSet/>
      <dgm:spPr/>
      <dgm:t>
        <a:bodyPr/>
        <a:lstStyle/>
        <a:p>
          <a:endParaRPr lang="en-US"/>
        </a:p>
      </dgm:t>
    </dgm:pt>
    <dgm:pt modelId="{94C31F46-7240-4FEF-B8C9-215D54CC6BDB}" type="pres">
      <dgm:prSet presAssocID="{13F12EE5-2193-4EB1-85A4-CD0F6D08A9F5}" presName="linear" presStyleCnt="0">
        <dgm:presLayoutVars>
          <dgm:dir/>
          <dgm:animLvl val="lvl"/>
          <dgm:resizeHandles val="exact"/>
        </dgm:presLayoutVars>
      </dgm:prSet>
      <dgm:spPr/>
    </dgm:pt>
    <dgm:pt modelId="{085C39C1-F3D6-4DE2-8FFC-558525365388}" type="pres">
      <dgm:prSet presAssocID="{F8E3F316-7B09-4F54-9F7E-9803F5D7118B}" presName="parentLin" presStyleCnt="0"/>
      <dgm:spPr/>
    </dgm:pt>
    <dgm:pt modelId="{20671C8B-088F-44FD-9B35-485748B979E6}" type="pres">
      <dgm:prSet presAssocID="{F8E3F316-7B09-4F54-9F7E-9803F5D7118B}" presName="parentLeftMargin" presStyleLbl="node1" presStyleIdx="0" presStyleCnt="2"/>
      <dgm:spPr/>
    </dgm:pt>
    <dgm:pt modelId="{41343694-DE14-45C6-BC3A-DCFA32EDD176}" type="pres">
      <dgm:prSet presAssocID="{F8E3F316-7B09-4F54-9F7E-9803F5D7118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23AE90F-0F64-4DF8-8261-4D3459696B67}" type="pres">
      <dgm:prSet presAssocID="{F8E3F316-7B09-4F54-9F7E-9803F5D7118B}" presName="negativeSpace" presStyleCnt="0"/>
      <dgm:spPr/>
    </dgm:pt>
    <dgm:pt modelId="{C6AA5441-A128-4EC1-89F7-C60B89D96038}" type="pres">
      <dgm:prSet presAssocID="{F8E3F316-7B09-4F54-9F7E-9803F5D7118B}" presName="childText" presStyleLbl="conFgAcc1" presStyleIdx="0" presStyleCnt="2">
        <dgm:presLayoutVars>
          <dgm:bulletEnabled val="1"/>
        </dgm:presLayoutVars>
      </dgm:prSet>
      <dgm:spPr/>
    </dgm:pt>
    <dgm:pt modelId="{361A99D6-7395-4FA8-B15C-B4AFA6C3C286}" type="pres">
      <dgm:prSet presAssocID="{F7A96453-9DDA-41E7-B99E-F9C43F6D14EE}" presName="spaceBetweenRectangles" presStyleCnt="0"/>
      <dgm:spPr/>
    </dgm:pt>
    <dgm:pt modelId="{8CA14670-939C-407B-865C-D9D89E0BF6F2}" type="pres">
      <dgm:prSet presAssocID="{CA7AB90C-3CEC-4D0B-AE55-6BAD281E718E}" presName="parentLin" presStyleCnt="0"/>
      <dgm:spPr/>
    </dgm:pt>
    <dgm:pt modelId="{3FED2F62-4020-4341-BB08-2863316B3E56}" type="pres">
      <dgm:prSet presAssocID="{CA7AB90C-3CEC-4D0B-AE55-6BAD281E718E}" presName="parentLeftMargin" presStyleLbl="node1" presStyleIdx="0" presStyleCnt="2"/>
      <dgm:spPr/>
    </dgm:pt>
    <dgm:pt modelId="{1E86B7D0-56FC-4FE3-9F24-4ABF4D576C44}" type="pres">
      <dgm:prSet presAssocID="{CA7AB90C-3CEC-4D0B-AE55-6BAD281E718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8E6E105-39DE-4DC4-86D6-D28BB7CCFC46}" type="pres">
      <dgm:prSet presAssocID="{CA7AB90C-3CEC-4D0B-AE55-6BAD281E718E}" presName="negativeSpace" presStyleCnt="0"/>
      <dgm:spPr/>
    </dgm:pt>
    <dgm:pt modelId="{19BB0D20-D0A2-4A69-9139-A1E6A64806C8}" type="pres">
      <dgm:prSet presAssocID="{CA7AB90C-3CEC-4D0B-AE55-6BAD281E718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BD64112-7BA2-43A1-8C5B-CC8563952431}" type="presOf" srcId="{1BC13A05-DFBA-4E1F-A477-E707BCEC599D}" destId="{19BB0D20-D0A2-4A69-9139-A1E6A64806C8}" srcOrd="0" destOrd="3" presId="urn:microsoft.com/office/officeart/2005/8/layout/list1"/>
    <dgm:cxn modelId="{D966342E-D4B9-4F05-9F05-77BEEB12C1A2}" srcId="{13F12EE5-2193-4EB1-85A4-CD0F6D08A9F5}" destId="{CA7AB90C-3CEC-4D0B-AE55-6BAD281E718E}" srcOrd="1" destOrd="0" parTransId="{F7ACCDCA-0C93-44D2-AAF4-5E8D0864C8DF}" sibTransId="{9BF2F65E-1D18-4C2E-A206-C6ED78E1107E}"/>
    <dgm:cxn modelId="{9EA80C34-A589-46E1-9AE3-7F5C72AC3EB5}" type="presOf" srcId="{96BFF83D-FA27-4379-8A96-60A355F134AD}" destId="{19BB0D20-D0A2-4A69-9139-A1E6A64806C8}" srcOrd="0" destOrd="0" presId="urn:microsoft.com/office/officeart/2005/8/layout/list1"/>
    <dgm:cxn modelId="{53B1B534-1210-48AA-B3C0-CF815C4AA211}" type="presOf" srcId="{F8E3F316-7B09-4F54-9F7E-9803F5D7118B}" destId="{20671C8B-088F-44FD-9B35-485748B979E6}" srcOrd="0" destOrd="0" presId="urn:microsoft.com/office/officeart/2005/8/layout/list1"/>
    <dgm:cxn modelId="{635A7041-651E-4062-A96E-BB31B4160168}" srcId="{CA7AB90C-3CEC-4D0B-AE55-6BAD281E718E}" destId="{F748C5A8-4A12-4F7E-824A-9C133628F3A7}" srcOrd="2" destOrd="0" parTransId="{633437C0-08EB-4673-A987-DA2425CA79B0}" sibTransId="{7819AEBB-3F3C-46EF-BA63-24CBBA368A44}"/>
    <dgm:cxn modelId="{DACCA266-8BF7-43FA-B673-8A30799E8EE9}" srcId="{13F12EE5-2193-4EB1-85A4-CD0F6D08A9F5}" destId="{F8E3F316-7B09-4F54-9F7E-9803F5D7118B}" srcOrd="0" destOrd="0" parTransId="{0A8D4407-36E9-40D1-9F91-AF234F546760}" sibTransId="{F7A96453-9DDA-41E7-B99E-F9C43F6D14EE}"/>
    <dgm:cxn modelId="{539FA16A-BEB0-4D26-92D3-C82AE22C805B}" srcId="{CA7AB90C-3CEC-4D0B-AE55-6BAD281E718E}" destId="{A3BF9CFF-88AE-4965-8E7A-C844FC45A691}" srcOrd="4" destOrd="0" parTransId="{B718AD4E-19EC-45C8-934C-BBF67A204A02}" sibTransId="{EE133755-3C76-47E2-9F1E-E51369894E23}"/>
    <dgm:cxn modelId="{EA5FDF4D-1752-4F54-88FB-95EF78E09496}" type="presOf" srcId="{2744E68B-E4E9-4BFA-8A46-9214A9615F35}" destId="{C6AA5441-A128-4EC1-89F7-C60B89D96038}" srcOrd="0" destOrd="0" presId="urn:microsoft.com/office/officeart/2005/8/layout/list1"/>
    <dgm:cxn modelId="{1D30094E-80E0-40AC-B9C1-70EFB1539CCD}" srcId="{F8E3F316-7B09-4F54-9F7E-9803F5D7118B}" destId="{8FA5C8AD-5B58-4BEA-A945-FF51CB7C9FF8}" srcOrd="3" destOrd="0" parTransId="{ABD437BB-5611-4823-883D-18A45D87ABA7}" sibTransId="{2D7B4ECA-C2C9-4BF5-91B2-722EAAF489F6}"/>
    <dgm:cxn modelId="{36DBC97B-AB47-495A-AE12-AE2742D681D1}" type="presOf" srcId="{CA7AB90C-3CEC-4D0B-AE55-6BAD281E718E}" destId="{3FED2F62-4020-4341-BB08-2863316B3E56}" srcOrd="0" destOrd="0" presId="urn:microsoft.com/office/officeart/2005/8/layout/list1"/>
    <dgm:cxn modelId="{4E588B87-ED90-4392-A369-6C37BF096499}" type="presOf" srcId="{13F12EE5-2193-4EB1-85A4-CD0F6D08A9F5}" destId="{94C31F46-7240-4FEF-B8C9-215D54CC6BDB}" srcOrd="0" destOrd="0" presId="urn:microsoft.com/office/officeart/2005/8/layout/list1"/>
    <dgm:cxn modelId="{C2C9D488-7A99-410D-A7C9-563AB1B52D94}" type="presOf" srcId="{A3BF9CFF-88AE-4965-8E7A-C844FC45A691}" destId="{19BB0D20-D0A2-4A69-9139-A1E6A64806C8}" srcOrd="0" destOrd="4" presId="urn:microsoft.com/office/officeart/2005/8/layout/list1"/>
    <dgm:cxn modelId="{A66A2390-7FE1-4562-8796-9538F1483EAA}" srcId="{F8E3F316-7B09-4F54-9F7E-9803F5D7118B}" destId="{2744E68B-E4E9-4BFA-8A46-9214A9615F35}" srcOrd="0" destOrd="0" parTransId="{2010618A-54B3-4F0F-80F4-EA96F05718CB}" sibTransId="{ED0455A4-D14B-4CC4-95F2-DF7B199D476E}"/>
    <dgm:cxn modelId="{4D172297-9B04-4216-A701-3A6A9FF05583}" type="presOf" srcId="{D5A300A0-9B6B-4001-9819-D9020E1A633E}" destId="{19BB0D20-D0A2-4A69-9139-A1E6A64806C8}" srcOrd="0" destOrd="1" presId="urn:microsoft.com/office/officeart/2005/8/layout/list1"/>
    <dgm:cxn modelId="{3AFAEB99-DF2C-422C-9A9C-080F02FA6525}" type="presOf" srcId="{CA7AB90C-3CEC-4D0B-AE55-6BAD281E718E}" destId="{1E86B7D0-56FC-4FE3-9F24-4ABF4D576C44}" srcOrd="1" destOrd="0" presId="urn:microsoft.com/office/officeart/2005/8/layout/list1"/>
    <dgm:cxn modelId="{D17EFAA2-E5F8-4F01-A6F0-7A6C0F5F5B28}" type="presOf" srcId="{F8E3F316-7B09-4F54-9F7E-9803F5D7118B}" destId="{41343694-DE14-45C6-BC3A-DCFA32EDD176}" srcOrd="1" destOrd="0" presId="urn:microsoft.com/office/officeart/2005/8/layout/list1"/>
    <dgm:cxn modelId="{142BACAE-1287-487E-A3A8-1BE51876E818}" srcId="{CA7AB90C-3CEC-4D0B-AE55-6BAD281E718E}" destId="{1BC13A05-DFBA-4E1F-A477-E707BCEC599D}" srcOrd="3" destOrd="0" parTransId="{D4C11BBA-76A8-49C3-B553-BF0A67F5039A}" sibTransId="{9A49DFFC-051E-4DE9-A69E-9355E82CF5A8}"/>
    <dgm:cxn modelId="{2D7A84C1-56BA-467E-B648-9FFC01E93796}" srcId="{F8E3F316-7B09-4F54-9F7E-9803F5D7118B}" destId="{7FF8517E-8C25-4603-AE4A-10B83B6E5389}" srcOrd="2" destOrd="0" parTransId="{73432CAF-53EE-4781-AD66-C9579D9D120F}" sibTransId="{5C42CC0C-363E-41F4-999D-E2994F84BF33}"/>
    <dgm:cxn modelId="{D2EA2ECC-5CE3-46E0-9A50-3CBD85C4B682}" srcId="{CA7AB90C-3CEC-4D0B-AE55-6BAD281E718E}" destId="{D5A300A0-9B6B-4001-9819-D9020E1A633E}" srcOrd="1" destOrd="0" parTransId="{E83F99DE-B96F-4ED7-A1E2-8D85CE709450}" sibTransId="{0F7BDBBC-94D7-4E1E-9D70-FF13F6934BA3}"/>
    <dgm:cxn modelId="{279982D3-E8DB-4197-B7AF-375342211E60}" srcId="{F8E3F316-7B09-4F54-9F7E-9803F5D7118B}" destId="{DC9318D5-9273-4CA6-9495-A5E8AAD4D572}" srcOrd="1" destOrd="0" parTransId="{2838F1FB-42F3-4E8D-9516-F03E38557F85}" sibTransId="{65748C06-18AC-42C4-B995-DE579FD6EB56}"/>
    <dgm:cxn modelId="{35FA89D7-46CF-4596-B90C-47421073E8E6}" srcId="{CA7AB90C-3CEC-4D0B-AE55-6BAD281E718E}" destId="{96BFF83D-FA27-4379-8A96-60A355F134AD}" srcOrd="0" destOrd="0" parTransId="{2A64C306-8E5B-4A08-AB21-CB47BD1B5100}" sibTransId="{9FC19349-EEEF-4321-BEFF-998C384E0668}"/>
    <dgm:cxn modelId="{01C2BED8-5405-406D-905B-B8F326BDD3E3}" type="presOf" srcId="{7FF8517E-8C25-4603-AE4A-10B83B6E5389}" destId="{C6AA5441-A128-4EC1-89F7-C60B89D96038}" srcOrd="0" destOrd="2" presId="urn:microsoft.com/office/officeart/2005/8/layout/list1"/>
    <dgm:cxn modelId="{A63A15E3-CBF8-4451-9253-314893D87B04}" type="presOf" srcId="{8FA5C8AD-5B58-4BEA-A945-FF51CB7C9FF8}" destId="{C6AA5441-A128-4EC1-89F7-C60B89D96038}" srcOrd="0" destOrd="3" presId="urn:microsoft.com/office/officeart/2005/8/layout/list1"/>
    <dgm:cxn modelId="{B1DB8CE9-14A0-4DB8-B6AD-1080B6A2B5D6}" type="presOf" srcId="{DC9318D5-9273-4CA6-9495-A5E8AAD4D572}" destId="{C6AA5441-A128-4EC1-89F7-C60B89D96038}" srcOrd="0" destOrd="1" presId="urn:microsoft.com/office/officeart/2005/8/layout/list1"/>
    <dgm:cxn modelId="{FBBB36F1-807C-43C7-9715-986756B29C9B}" type="presOf" srcId="{F748C5A8-4A12-4F7E-824A-9C133628F3A7}" destId="{19BB0D20-D0A2-4A69-9139-A1E6A64806C8}" srcOrd="0" destOrd="2" presId="urn:microsoft.com/office/officeart/2005/8/layout/list1"/>
    <dgm:cxn modelId="{5EFDC4B0-10A8-4E1B-A638-5226ED60C6C0}" type="presParOf" srcId="{94C31F46-7240-4FEF-B8C9-215D54CC6BDB}" destId="{085C39C1-F3D6-4DE2-8FFC-558525365388}" srcOrd="0" destOrd="0" presId="urn:microsoft.com/office/officeart/2005/8/layout/list1"/>
    <dgm:cxn modelId="{9649DB2D-9A65-4A79-B300-80C258A1EF05}" type="presParOf" srcId="{085C39C1-F3D6-4DE2-8FFC-558525365388}" destId="{20671C8B-088F-44FD-9B35-485748B979E6}" srcOrd="0" destOrd="0" presId="urn:microsoft.com/office/officeart/2005/8/layout/list1"/>
    <dgm:cxn modelId="{B128B7ED-3A1A-4AE3-AADA-9B7283642448}" type="presParOf" srcId="{085C39C1-F3D6-4DE2-8FFC-558525365388}" destId="{41343694-DE14-45C6-BC3A-DCFA32EDD176}" srcOrd="1" destOrd="0" presId="urn:microsoft.com/office/officeart/2005/8/layout/list1"/>
    <dgm:cxn modelId="{915D2B61-F1EB-4256-ACC4-C731BC3E9575}" type="presParOf" srcId="{94C31F46-7240-4FEF-B8C9-215D54CC6BDB}" destId="{D23AE90F-0F64-4DF8-8261-4D3459696B67}" srcOrd="1" destOrd="0" presId="urn:microsoft.com/office/officeart/2005/8/layout/list1"/>
    <dgm:cxn modelId="{C9BE001D-E6B6-4A18-99E5-21E45C0B14D5}" type="presParOf" srcId="{94C31F46-7240-4FEF-B8C9-215D54CC6BDB}" destId="{C6AA5441-A128-4EC1-89F7-C60B89D96038}" srcOrd="2" destOrd="0" presId="urn:microsoft.com/office/officeart/2005/8/layout/list1"/>
    <dgm:cxn modelId="{FF57A203-7426-4F7D-98B5-5B0969482D2B}" type="presParOf" srcId="{94C31F46-7240-4FEF-B8C9-215D54CC6BDB}" destId="{361A99D6-7395-4FA8-B15C-B4AFA6C3C286}" srcOrd="3" destOrd="0" presId="urn:microsoft.com/office/officeart/2005/8/layout/list1"/>
    <dgm:cxn modelId="{B2DECBB8-C8ED-478A-BC49-402CFF22455A}" type="presParOf" srcId="{94C31F46-7240-4FEF-B8C9-215D54CC6BDB}" destId="{8CA14670-939C-407B-865C-D9D89E0BF6F2}" srcOrd="4" destOrd="0" presId="urn:microsoft.com/office/officeart/2005/8/layout/list1"/>
    <dgm:cxn modelId="{66305138-9EF7-4077-86F4-B792BFC71859}" type="presParOf" srcId="{8CA14670-939C-407B-865C-D9D89E0BF6F2}" destId="{3FED2F62-4020-4341-BB08-2863316B3E56}" srcOrd="0" destOrd="0" presId="urn:microsoft.com/office/officeart/2005/8/layout/list1"/>
    <dgm:cxn modelId="{87D2C38A-642E-4139-808B-C69F2B403C82}" type="presParOf" srcId="{8CA14670-939C-407B-865C-D9D89E0BF6F2}" destId="{1E86B7D0-56FC-4FE3-9F24-4ABF4D576C44}" srcOrd="1" destOrd="0" presId="urn:microsoft.com/office/officeart/2005/8/layout/list1"/>
    <dgm:cxn modelId="{89F75F4F-9ACB-4E4E-BCBC-2A51F8962BFD}" type="presParOf" srcId="{94C31F46-7240-4FEF-B8C9-215D54CC6BDB}" destId="{18E6E105-39DE-4DC4-86D6-D28BB7CCFC46}" srcOrd="5" destOrd="0" presId="urn:microsoft.com/office/officeart/2005/8/layout/list1"/>
    <dgm:cxn modelId="{22F52A3B-1B2E-45A0-AB8E-352172DAC7B1}" type="presParOf" srcId="{94C31F46-7240-4FEF-B8C9-215D54CC6BDB}" destId="{19BB0D20-D0A2-4A69-9139-A1E6A64806C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7FCBF-E26F-4831-A70A-DB99335BF7EF}">
      <dsp:nvSpPr>
        <dsp:cNvPr id="0" name=""/>
        <dsp:cNvSpPr/>
      </dsp:nvSpPr>
      <dsp:spPr>
        <a:xfrm>
          <a:off x="3421044" y="1281436"/>
          <a:ext cx="1212932" cy="57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3376"/>
              </a:lnTo>
              <a:lnTo>
                <a:pt x="1212932" y="393376"/>
              </a:lnTo>
              <a:lnTo>
                <a:pt x="1212932" y="57724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635CA-BE8B-448F-8E03-C71E9644C1BB}">
      <dsp:nvSpPr>
        <dsp:cNvPr id="0" name=""/>
        <dsp:cNvSpPr/>
      </dsp:nvSpPr>
      <dsp:spPr>
        <a:xfrm>
          <a:off x="2208112" y="1281436"/>
          <a:ext cx="1212932" cy="577245"/>
        </a:xfrm>
        <a:custGeom>
          <a:avLst/>
          <a:gdLst/>
          <a:ahLst/>
          <a:cxnLst/>
          <a:rect l="0" t="0" r="0" b="0"/>
          <a:pathLst>
            <a:path>
              <a:moveTo>
                <a:pt x="1212932" y="0"/>
              </a:moveTo>
              <a:lnTo>
                <a:pt x="1212932" y="393376"/>
              </a:lnTo>
              <a:lnTo>
                <a:pt x="0" y="393376"/>
              </a:lnTo>
              <a:lnTo>
                <a:pt x="0" y="57724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C3604D-1B05-4E9E-94BD-6E546CAEDBFC}">
      <dsp:nvSpPr>
        <dsp:cNvPr id="0" name=""/>
        <dsp:cNvSpPr/>
      </dsp:nvSpPr>
      <dsp:spPr>
        <a:xfrm>
          <a:off x="2779" y="21089"/>
          <a:ext cx="1984798" cy="1260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E3E5F-09AF-405D-8E5E-C18AE471DA3B}">
      <dsp:nvSpPr>
        <dsp:cNvPr id="0" name=""/>
        <dsp:cNvSpPr/>
      </dsp:nvSpPr>
      <dsp:spPr>
        <a:xfrm>
          <a:off x="223313" y="230595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</a:t>
          </a:r>
        </a:p>
      </dsp:txBody>
      <dsp:txXfrm>
        <a:off x="260227" y="267509"/>
        <a:ext cx="1910970" cy="1186519"/>
      </dsp:txXfrm>
    </dsp:sp>
    <dsp:sp modelId="{ED8D7890-CAF2-4907-A75E-3EBAECDA240F}">
      <dsp:nvSpPr>
        <dsp:cNvPr id="0" name=""/>
        <dsp:cNvSpPr/>
      </dsp:nvSpPr>
      <dsp:spPr>
        <a:xfrm>
          <a:off x="2428645" y="21089"/>
          <a:ext cx="1984798" cy="1260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A5CD5-41E2-4173-BF0E-66985AD9F2EC}">
      <dsp:nvSpPr>
        <dsp:cNvPr id="0" name=""/>
        <dsp:cNvSpPr/>
      </dsp:nvSpPr>
      <dsp:spPr>
        <a:xfrm>
          <a:off x="2649178" y="230595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Driver Variables</a:t>
          </a:r>
        </a:p>
      </dsp:txBody>
      <dsp:txXfrm>
        <a:off x="2686092" y="267509"/>
        <a:ext cx="1910970" cy="1186519"/>
      </dsp:txXfrm>
    </dsp:sp>
    <dsp:sp modelId="{FF99E233-CFCC-47FF-A0FD-707875AF305C}">
      <dsp:nvSpPr>
        <dsp:cNvPr id="0" name=""/>
        <dsp:cNvSpPr/>
      </dsp:nvSpPr>
      <dsp:spPr>
        <a:xfrm>
          <a:off x="1215712" y="1858682"/>
          <a:ext cx="1984798" cy="12603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7D820-C905-4459-A9BB-0E0F04F9BED2}">
      <dsp:nvSpPr>
        <dsp:cNvPr id="0" name=""/>
        <dsp:cNvSpPr/>
      </dsp:nvSpPr>
      <dsp:spPr>
        <a:xfrm>
          <a:off x="1436245" y="2068188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Single</a:t>
          </a:r>
        </a:p>
      </dsp:txBody>
      <dsp:txXfrm>
        <a:off x="1473159" y="2105102"/>
        <a:ext cx="1910970" cy="1186519"/>
      </dsp:txXfrm>
    </dsp:sp>
    <dsp:sp modelId="{90E8DC94-0C5F-4D65-94E8-ACC6C4184608}">
      <dsp:nvSpPr>
        <dsp:cNvPr id="0" name=""/>
        <dsp:cNvSpPr/>
      </dsp:nvSpPr>
      <dsp:spPr>
        <a:xfrm>
          <a:off x="3641577" y="1858682"/>
          <a:ext cx="1984798" cy="12603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CC1A2-05E5-4DF2-B041-CD6BE8C656E8}">
      <dsp:nvSpPr>
        <dsp:cNvPr id="0" name=""/>
        <dsp:cNvSpPr/>
      </dsp:nvSpPr>
      <dsp:spPr>
        <a:xfrm>
          <a:off x="3862111" y="2068188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Factor</a:t>
          </a:r>
        </a:p>
      </dsp:txBody>
      <dsp:txXfrm>
        <a:off x="3899025" y="2105102"/>
        <a:ext cx="1910970" cy="1186519"/>
      </dsp:txXfrm>
    </dsp:sp>
    <dsp:sp modelId="{645C845B-9677-48DC-BEAE-C291CC2913AF}">
      <dsp:nvSpPr>
        <dsp:cNvPr id="0" name=""/>
        <dsp:cNvSpPr/>
      </dsp:nvSpPr>
      <dsp:spPr>
        <a:xfrm>
          <a:off x="4854510" y="21089"/>
          <a:ext cx="1984798" cy="1260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C2F71-2E3E-4676-990D-BBFDB4868E53}">
      <dsp:nvSpPr>
        <dsp:cNvPr id="0" name=""/>
        <dsp:cNvSpPr/>
      </dsp:nvSpPr>
      <dsp:spPr>
        <a:xfrm>
          <a:off x="5075043" y="230595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Clustering</a:t>
          </a:r>
        </a:p>
      </dsp:txBody>
      <dsp:txXfrm>
        <a:off x="5111957" y="267509"/>
        <a:ext cx="1910970" cy="1186519"/>
      </dsp:txXfrm>
    </dsp:sp>
    <dsp:sp modelId="{99BAA307-85D8-4C80-9B7D-0A20C244FA6E}">
      <dsp:nvSpPr>
        <dsp:cNvPr id="0" name=""/>
        <dsp:cNvSpPr/>
      </dsp:nvSpPr>
      <dsp:spPr>
        <a:xfrm>
          <a:off x="7280375" y="21089"/>
          <a:ext cx="1984798" cy="12603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855E-63EC-462F-A85C-7757016181EF}">
      <dsp:nvSpPr>
        <dsp:cNvPr id="0" name=""/>
        <dsp:cNvSpPr/>
      </dsp:nvSpPr>
      <dsp:spPr>
        <a:xfrm>
          <a:off x="7500909" y="230595"/>
          <a:ext cx="1984798" cy="1260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Market Segments</a:t>
          </a:r>
        </a:p>
      </dsp:txBody>
      <dsp:txXfrm>
        <a:off x="7537823" y="267509"/>
        <a:ext cx="1910970" cy="11865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AA5441-A128-4EC1-89F7-C60B89D96038}">
      <dsp:nvSpPr>
        <dsp:cNvPr id="0" name=""/>
        <dsp:cNvSpPr/>
      </dsp:nvSpPr>
      <dsp:spPr>
        <a:xfrm>
          <a:off x="0" y="356085"/>
          <a:ext cx="5337337" cy="252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37" tIns="333248" rIns="41423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More likely to use Samsung phones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Low to middling scores for TV, radio and newspaper consumption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Less likely to respond to social media advertising and product placement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Low Career Focus score but second highest use of phones for work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Second highest concern with Consumer Privacy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Second highest concern with phone tech</a:t>
          </a:r>
        </a:p>
      </dsp:txBody>
      <dsp:txXfrm>
        <a:off x="0" y="356085"/>
        <a:ext cx="5337337" cy="2520000"/>
      </dsp:txXfrm>
    </dsp:sp>
    <dsp:sp modelId="{41343694-DE14-45C6-BC3A-DCFA32EDD176}">
      <dsp:nvSpPr>
        <dsp:cNvPr id="0" name=""/>
        <dsp:cNvSpPr/>
      </dsp:nvSpPr>
      <dsp:spPr>
        <a:xfrm>
          <a:off x="266866" y="119925"/>
          <a:ext cx="3736135" cy="47232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17" tIns="0" rIns="14121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Cluster 1</a:t>
          </a:r>
          <a:endParaRPr lang="en-US" sz="1600" kern="1200"/>
        </a:p>
      </dsp:txBody>
      <dsp:txXfrm>
        <a:off x="289923" y="142982"/>
        <a:ext cx="3690021" cy="426206"/>
      </dsp:txXfrm>
    </dsp:sp>
    <dsp:sp modelId="{19BB0D20-D0A2-4A69-9139-A1E6A64806C8}">
      <dsp:nvSpPr>
        <dsp:cNvPr id="0" name=""/>
        <dsp:cNvSpPr/>
      </dsp:nvSpPr>
      <dsp:spPr>
        <a:xfrm>
          <a:off x="0" y="3198645"/>
          <a:ext cx="5337337" cy="231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37" tIns="333248" rIns="41423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Most even distribution of phone brands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Even lower scores for TV, radio and newspaper consumption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Even lower scores for response to social media advertising and product placement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Low to middling scores across all descriptors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Highest score within cluster was 3.55 for phone use to connect to their social world</a:t>
          </a:r>
        </a:p>
      </dsp:txBody>
      <dsp:txXfrm>
        <a:off x="0" y="3198645"/>
        <a:ext cx="5337337" cy="2318400"/>
      </dsp:txXfrm>
    </dsp:sp>
    <dsp:sp modelId="{1E86B7D0-56FC-4FE3-9F24-4ABF4D576C44}">
      <dsp:nvSpPr>
        <dsp:cNvPr id="0" name=""/>
        <dsp:cNvSpPr/>
      </dsp:nvSpPr>
      <dsp:spPr>
        <a:xfrm>
          <a:off x="266866" y="2962485"/>
          <a:ext cx="3736135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17" tIns="0" rIns="14121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Cluster 5</a:t>
          </a:r>
          <a:endParaRPr lang="en-US" sz="1600" kern="1200"/>
        </a:p>
      </dsp:txBody>
      <dsp:txXfrm>
        <a:off x="289923" y="2985542"/>
        <a:ext cx="3690021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AA5441-A128-4EC1-89F7-C60B89D96038}">
      <dsp:nvSpPr>
        <dsp:cNvPr id="0" name=""/>
        <dsp:cNvSpPr/>
      </dsp:nvSpPr>
      <dsp:spPr>
        <a:xfrm>
          <a:off x="0" y="417748"/>
          <a:ext cx="5337337" cy="220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37" tIns="291592" rIns="41423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Highest percentage of iPhone users relative to competitors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Highest percentage of Hispanic respondents (45%)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 scores for TV and radio consumption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Most likely to respond to social media advertising and product placement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Highest scoring cluster for Career Focus and all single driver phone use variables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Low concern with Consumer Privacy (-0.12)</a:t>
          </a:r>
        </a:p>
      </dsp:txBody>
      <dsp:txXfrm>
        <a:off x="0" y="417748"/>
        <a:ext cx="5337337" cy="2205000"/>
      </dsp:txXfrm>
    </dsp:sp>
    <dsp:sp modelId="{41343694-DE14-45C6-BC3A-DCFA32EDD176}">
      <dsp:nvSpPr>
        <dsp:cNvPr id="0" name=""/>
        <dsp:cNvSpPr/>
      </dsp:nvSpPr>
      <dsp:spPr>
        <a:xfrm>
          <a:off x="266866" y="211108"/>
          <a:ext cx="3736135" cy="4132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17" tIns="0" rIns="141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Cluster 3</a:t>
          </a:r>
          <a:endParaRPr lang="en-US" sz="1400" kern="1200" dirty="0"/>
        </a:p>
      </dsp:txBody>
      <dsp:txXfrm>
        <a:off x="287041" y="231283"/>
        <a:ext cx="3695785" cy="372930"/>
      </dsp:txXfrm>
    </dsp:sp>
    <dsp:sp modelId="{19BB0D20-D0A2-4A69-9139-A1E6A64806C8}">
      <dsp:nvSpPr>
        <dsp:cNvPr id="0" name=""/>
        <dsp:cNvSpPr/>
      </dsp:nvSpPr>
      <dsp:spPr>
        <a:xfrm>
          <a:off x="0" y="2904988"/>
          <a:ext cx="5337337" cy="246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37" tIns="291592" rIns="41423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Second highest percentage of iPhone users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Highest percentage of Samsung users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Highest percentage of female respondents (60%)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 scores for TV and radio consumption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Second most likely to respond to social media advertising and product placement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Similar scores to Cluster 3 across most descriptor and driver variables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Highest concern with Consumer Privacy (0.80)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Lower concern with phone tech and phone use for work</a:t>
          </a:r>
        </a:p>
      </dsp:txBody>
      <dsp:txXfrm>
        <a:off x="0" y="2904988"/>
        <a:ext cx="5337337" cy="2469600"/>
      </dsp:txXfrm>
    </dsp:sp>
    <dsp:sp modelId="{1E86B7D0-56FC-4FE3-9F24-4ABF4D576C44}">
      <dsp:nvSpPr>
        <dsp:cNvPr id="0" name=""/>
        <dsp:cNvSpPr/>
      </dsp:nvSpPr>
      <dsp:spPr>
        <a:xfrm>
          <a:off x="266866" y="2698348"/>
          <a:ext cx="3736135" cy="41328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17" tIns="0" rIns="14121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Cluster 4</a:t>
          </a:r>
          <a:endParaRPr lang="en-US" sz="1400" kern="1200" dirty="0"/>
        </a:p>
      </dsp:txBody>
      <dsp:txXfrm>
        <a:off x="287041" y="2718523"/>
        <a:ext cx="3695785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AA5441-A128-4EC1-89F7-C60B89D96038}">
      <dsp:nvSpPr>
        <dsp:cNvPr id="0" name=""/>
        <dsp:cNvSpPr/>
      </dsp:nvSpPr>
      <dsp:spPr>
        <a:xfrm>
          <a:off x="0" y="252227"/>
          <a:ext cx="5337337" cy="2409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37" tIns="354076" rIns="41423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Lowest percentage of iPhone and competitor users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High scores for TV and newspaper consumption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Least likely to respond to social media advertising and product placement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Very low scores across all phone use and driver variables</a:t>
          </a:r>
        </a:p>
      </dsp:txBody>
      <dsp:txXfrm>
        <a:off x="0" y="252227"/>
        <a:ext cx="5337337" cy="2409750"/>
      </dsp:txXfrm>
    </dsp:sp>
    <dsp:sp modelId="{41343694-DE14-45C6-BC3A-DCFA32EDD176}">
      <dsp:nvSpPr>
        <dsp:cNvPr id="0" name=""/>
        <dsp:cNvSpPr/>
      </dsp:nvSpPr>
      <dsp:spPr>
        <a:xfrm>
          <a:off x="266866" y="1307"/>
          <a:ext cx="3736135" cy="50184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17" tIns="0" rIns="14121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Cluster 2</a:t>
          </a:r>
          <a:endParaRPr lang="en-US" sz="1700" kern="1200" dirty="0"/>
        </a:p>
      </dsp:txBody>
      <dsp:txXfrm>
        <a:off x="291364" y="25805"/>
        <a:ext cx="3687139" cy="452844"/>
      </dsp:txXfrm>
    </dsp:sp>
    <dsp:sp modelId="{19BB0D20-D0A2-4A69-9139-A1E6A64806C8}">
      <dsp:nvSpPr>
        <dsp:cNvPr id="0" name=""/>
        <dsp:cNvSpPr/>
      </dsp:nvSpPr>
      <dsp:spPr>
        <a:xfrm>
          <a:off x="0" y="3004697"/>
          <a:ext cx="5337337" cy="246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37" tIns="354076" rIns="41423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Second lowest percentage of iPhone and competitor users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Low TV and radio consumption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Second highest newspaper consumption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Second least likely to respond to social media advertising and product placement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Low to middling scores across all phone use and driver variables</a:t>
          </a:r>
        </a:p>
      </dsp:txBody>
      <dsp:txXfrm>
        <a:off x="0" y="3004697"/>
        <a:ext cx="5337337" cy="2463300"/>
      </dsp:txXfrm>
    </dsp:sp>
    <dsp:sp modelId="{1E86B7D0-56FC-4FE3-9F24-4ABF4D576C44}">
      <dsp:nvSpPr>
        <dsp:cNvPr id="0" name=""/>
        <dsp:cNvSpPr/>
      </dsp:nvSpPr>
      <dsp:spPr>
        <a:xfrm>
          <a:off x="266866" y="2753777"/>
          <a:ext cx="3736135" cy="50184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17" tIns="0" rIns="14121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Cluster 6</a:t>
          </a:r>
          <a:endParaRPr lang="en-US" sz="1700" kern="1200" dirty="0"/>
        </a:p>
      </dsp:txBody>
      <dsp:txXfrm>
        <a:off x="291364" y="2778275"/>
        <a:ext cx="3687139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D8031-DD67-43C6-94A0-646636C95560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53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C3B3-C67F-4C48-A663-EF010429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C4B3F-B3CB-4CF0-AEC8-1893A6A27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D005-2B71-4325-A646-A2278C3A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6B01-AE16-42EF-B970-5CAF0C89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F9BE2-24F4-4F83-8E64-4307C979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8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01120-856A-4F01-B7C1-D87A1E5F8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74324" y="552782"/>
            <a:ext cx="2620891" cy="5294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62358-C84C-4947-B826-FF738422E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52782"/>
            <a:ext cx="6803155" cy="529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1139-AA1A-46DB-B793-17FB8E6E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E06F6-0FE2-40FB-BFEE-010C2229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7B1B-13A1-41BA-B924-FD11450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2B9A-9384-46B2-8B4F-B9C2035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3CF4-CD0B-4F3C-A1CE-1BA3EFDEE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E659-17B0-4F70-8F1C-93BF4DB6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B0750-AB4E-4FCF-9B52-BC954760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6B99-C716-4464-B695-623F4C5A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5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33A-AD59-4FB1-A1CA-AABFAE04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9538428" cy="371441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56964-650B-4E87-9541-0E659DEC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9" y="4672584"/>
            <a:ext cx="9538428" cy="114380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BB50-DF4A-47B5-A3AD-18712A3A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59B3-D1B8-4A51-AD6E-868C5BF6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CA779-6272-4A15-A566-20C4E9A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B86E8F-91EA-4626-BCA8-3B4973C7C9D6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2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2A00-5BBD-436C-BB6D-CE650FC4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683871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3E2E-F3C4-4CDD-9138-86AE7A1B5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108362"/>
            <a:ext cx="4507926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5CD01-B639-46B6-B53D-18FE1E39A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9171" y="2108362"/>
            <a:ext cx="4825948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34C3-86AC-48F9-92A4-F17BFAF9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D6A29-C51F-4654-82AD-04056FA6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1EEB6-57E6-40E7-9702-1D5999B5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9C81A-4806-44FF-99D8-13A65B2D066F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DDCF9-5353-4B5F-8565-8C27F795A4BF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81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D1A9-BF08-4C6D-805E-244B234E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94395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1D8-0907-4FDB-BFAD-36E14AF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114185"/>
            <a:ext cx="4438887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4441-5FC3-4F86-8ADE-ED90424D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900451"/>
            <a:ext cx="4438887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EB34D-DB36-47E0-AE2C-FBEBA2720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5090" y="2114185"/>
            <a:ext cx="4485728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56219-D498-410D-8F2C-03045AE48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5090" y="2900451"/>
            <a:ext cx="4485730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DC9AD-F6B8-44D0-8169-84553C1F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985ED-7382-4F00-845D-4F27841B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2CC25-9EC7-4706-9BD4-5E20C4B3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BC7D26-1B30-46B8-8221-09886FA3D030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86A75-E140-4995-A8BB-89B5ACE678D2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611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21C2-B85F-435F-8DF3-C714A547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9FE38-24D5-4D5F-A92E-E4F8B23F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9DF69-BE29-4038-9744-17BFC57B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9496F-64EC-46E7-97F0-BCB7E79F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4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F19E0-8FE3-45E8-A227-D74EEF1A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B1926-56F3-40BC-A03F-62B9694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FE2B6-07A4-4AA0-9BCE-204E13DA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9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266A-CB24-44C5-B2E8-01142084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9283"/>
            <a:ext cx="4603963" cy="2572489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DBD1-7133-47A5-A771-2CEA1853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96" y="549283"/>
            <a:ext cx="4455517" cy="531970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729F-B24D-424E-B067-003B0601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296498"/>
            <a:ext cx="4603963" cy="2572489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7323-5497-426C-9DD9-3CF69E88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D7667-4D25-40AF-9D6D-FCB2C21E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50918-EDF8-47A5-BEA8-AC9A7A15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1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5D2B-FAFB-4BC9-A917-610FDCD0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4608576" cy="2569464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6A694-5302-42BE-8A7A-6007C10F8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952" y="552783"/>
            <a:ext cx="4663440" cy="53082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481C-81D6-4329-8203-70B3FCC3F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9" y="3300984"/>
            <a:ext cx="4608576" cy="2569464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6C12-26C4-4DF7-B013-56D0849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2F307-FB97-40EC-8517-E6F351B3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1B397-305A-42B7-A763-829634B9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1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BD48A-4D17-4225-AC4D-67B4C686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4A2B-77AF-4E51-B0C1-0D361EF8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C2F5-57CA-4152-A766-8F877538F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7C3A7-D6F6-4D38-A7C3-B72967BB81A6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5FB5-D02B-4BB9-8B8B-D1A11CFE8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44FF-6F88-4090-A77F-499DF9AAE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32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4AEDE-F25F-43E6-A2C4-7FFF41074990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793C08-EF4C-422B-A728-6C717C47DF6F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825BC6-56A8-46DE-8037-A9A577624B0D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41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Black">
            <a:extLst>
              <a:ext uri="{FF2B5EF4-FFF2-40B4-BE49-F238E27FC236}">
                <a16:creationId xmlns:a16="http://schemas.microsoft.com/office/drawing/2014/main" id="{BFD30BD5-4EB8-467B-99B9-BC3D83CEE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r of hands holding cell phones&#10;&#10;Description automatically generated with medium confidence">
            <a:extLst>
              <a:ext uri="{FF2B5EF4-FFF2-40B4-BE49-F238E27FC236}">
                <a16:creationId xmlns:a16="http://schemas.microsoft.com/office/drawing/2014/main" id="{0ECFD10C-8F68-4D08-9697-95378A8BA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6" t="10134" r="14446" b="22823"/>
          <a:stretch/>
        </p:blipFill>
        <p:spPr>
          <a:xfrm flipH="1">
            <a:off x="362426" y="334926"/>
            <a:ext cx="11456512" cy="6188146"/>
          </a:xfrm>
          <a:prstGeom prst="rect">
            <a:avLst/>
          </a:prstGeom>
        </p:spPr>
      </p:pic>
      <p:sp>
        <p:nvSpPr>
          <p:cNvPr id="19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59929-A857-4D21-857D-F76BFAFA6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8499" y="2264627"/>
            <a:ext cx="6088798" cy="3251939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iPhone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Market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45CC3-E7E0-4CFA-9AFF-5DA7F855F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0477" y="5055327"/>
            <a:ext cx="2656820" cy="875209"/>
          </a:xfrm>
        </p:spPr>
        <p:txBody>
          <a:bodyPr anchor="b">
            <a:normAutofit fontScale="85000" lnSpcReduction="20000"/>
          </a:bodyPr>
          <a:lstStyle/>
          <a:p>
            <a:pPr algn="r"/>
            <a:r>
              <a:rPr lang="en-US" sz="2400" b="1">
                <a:solidFill>
                  <a:srgbClr val="FFFFFF"/>
                </a:solidFill>
              </a:rPr>
              <a:t>Laine</a:t>
            </a:r>
            <a:endParaRPr lang="en-US" sz="2400" b="1" dirty="0">
              <a:solidFill>
                <a:srgbClr val="FFFFFF"/>
              </a:solidFill>
            </a:endParaRPr>
          </a:p>
          <a:p>
            <a:pPr algn="r"/>
            <a:r>
              <a:rPr lang="en-US" sz="2400" b="1" dirty="0">
                <a:solidFill>
                  <a:srgbClr val="FFFFFF"/>
                </a:solidFill>
              </a:rPr>
              <a:t>MKT 6971</a:t>
            </a:r>
          </a:p>
        </p:txBody>
      </p:sp>
      <p:cxnSp>
        <p:nvCxnSpPr>
          <p:cNvPr id="21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2EC698-CCE0-4BBF-9C26-491E4854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8100" y="334928"/>
            <a:ext cx="0" cy="5712509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53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BD6CD-9AEF-479F-B8F6-1F014B2E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62" y="669856"/>
            <a:ext cx="6556911" cy="10406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k-Means Clustering 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0FEB1E-977C-49C4-A45E-578910CE2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064" y="2362200"/>
            <a:ext cx="8655807" cy="1969196"/>
          </a:xfrm>
          <a:prstGeom prst="rect">
            <a:avLst/>
          </a:prstGeom>
          <a:noFill/>
        </p:spPr>
      </p:pic>
      <p:sp>
        <p:nvSpPr>
          <p:cNvPr id="19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DB03F3-936C-4FC9-8A4E-9ADA66A9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886564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FCAA1B-E660-4FFE-8F82-F41F369BD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4510" y="334926"/>
            <a:ext cx="0" cy="155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70C8FF5-1285-4E1E-B401-00E6FDC64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266" r="1051"/>
          <a:stretch/>
        </p:blipFill>
        <p:spPr>
          <a:xfrm>
            <a:off x="535262" y="2387122"/>
            <a:ext cx="1213975" cy="1944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0C746-C51A-4CC5-BE69-528803C1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82" y="4552484"/>
            <a:ext cx="2886478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97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6CFD0-C926-4B07-9353-3D5A98F4C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489000" cy="937040"/>
          </a:xfrm>
        </p:spPr>
        <p:txBody>
          <a:bodyPr>
            <a:normAutofit/>
          </a:bodyPr>
          <a:lstStyle/>
          <a:p>
            <a:r>
              <a:rPr lang="en-US" dirty="0"/>
              <a:t>Market Segments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E753A-9EC8-4017-973A-6477BEF0A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2027271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6974607-0756-41F9-9C35-6ED0E29BA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2340"/>
              </p:ext>
            </p:extLst>
          </p:nvPr>
        </p:nvGraphicFramePr>
        <p:xfrm>
          <a:off x="841375" y="2362200"/>
          <a:ext cx="9488488" cy="334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A4F7FF-C44D-4381-8027-59096949B72D}"/>
              </a:ext>
            </a:extLst>
          </p:cNvPr>
          <p:cNvSpPr txBox="1"/>
          <p:nvPr/>
        </p:nvSpPr>
        <p:spPr>
          <a:xfrm>
            <a:off x="476678" y="5068389"/>
            <a:ext cx="118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Brand Totals:</a:t>
            </a:r>
          </a:p>
        </p:txBody>
      </p:sp>
    </p:spTree>
    <p:extLst>
      <p:ext uri="{BB962C8B-B14F-4D97-AF65-F5344CB8AC3E}">
        <p14:creationId xmlns:p14="http://schemas.microsoft.com/office/powerpoint/2010/main" val="712081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A6C18-4BD8-40ED-86B8-190CBFE0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489000" cy="937040"/>
          </a:xfrm>
        </p:spPr>
        <p:txBody>
          <a:bodyPr>
            <a:normAutofit/>
          </a:bodyPr>
          <a:lstStyle/>
          <a:p>
            <a:r>
              <a:rPr lang="en-US" dirty="0"/>
              <a:t>Market Segment Demographics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2E753A-9EC8-4017-973A-6477BEF0A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2027271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AEA1DFC-D8F7-49C6-811F-D3EE80C92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4177179"/>
              </p:ext>
            </p:extLst>
          </p:nvPr>
        </p:nvGraphicFramePr>
        <p:xfrm>
          <a:off x="841375" y="2362200"/>
          <a:ext cx="9488488" cy="334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4794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10957-7E01-4D79-AF76-29A708E72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6" y="810564"/>
            <a:ext cx="4316184" cy="2618436"/>
          </a:xfrm>
        </p:spPr>
        <p:txBody>
          <a:bodyPr anchor="t">
            <a:normAutofit/>
          </a:bodyPr>
          <a:lstStyle/>
          <a:p>
            <a:r>
              <a:rPr lang="en-US" sz="4000" dirty="0"/>
              <a:t>“Market Potential”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Segments 1 &amp; 5</a:t>
            </a:r>
          </a:p>
        </p:txBody>
      </p:sp>
      <p:cxnSp>
        <p:nvCxnSpPr>
          <p:cNvPr id="13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04AB19-8820-4859-AA1B-09DD1F3E8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340658"/>
            <a:ext cx="0" cy="57015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2A097-7097-46C2-07DD-EB12A91C96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95841"/>
              </p:ext>
            </p:extLst>
          </p:nvPr>
        </p:nvGraphicFramePr>
        <p:xfrm>
          <a:off x="5046662" y="401652"/>
          <a:ext cx="5337337" cy="5636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lose-up of question mark on a hardwood floor against a wall">
            <a:extLst>
              <a:ext uri="{FF2B5EF4-FFF2-40B4-BE49-F238E27FC236}">
                <a16:creationId xmlns:a16="http://schemas.microsoft.com/office/drawing/2014/main" id="{18A6F2C2-A7A0-4D90-B049-D0E760E75B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" r="16047"/>
          <a:stretch/>
        </p:blipFill>
        <p:spPr>
          <a:xfrm>
            <a:off x="374796" y="3387792"/>
            <a:ext cx="4306824" cy="26508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5493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10957-7E01-4D79-AF76-29A708E72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4" y="810564"/>
            <a:ext cx="4313876" cy="2618436"/>
          </a:xfrm>
        </p:spPr>
        <p:txBody>
          <a:bodyPr anchor="t">
            <a:normAutofit/>
          </a:bodyPr>
          <a:lstStyle/>
          <a:p>
            <a:r>
              <a:rPr lang="en-US" sz="4000" dirty="0"/>
              <a:t>“Market Strength”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Segments 3 &amp; 4</a:t>
            </a:r>
          </a:p>
        </p:txBody>
      </p:sp>
      <p:cxnSp>
        <p:nvCxnSpPr>
          <p:cNvPr id="13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04AB19-8820-4859-AA1B-09DD1F3E8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340658"/>
            <a:ext cx="0" cy="57015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2A097-7097-46C2-07DD-EB12A91C96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700391"/>
              </p:ext>
            </p:extLst>
          </p:nvPr>
        </p:nvGraphicFramePr>
        <p:xfrm>
          <a:off x="5046662" y="452928"/>
          <a:ext cx="5337337" cy="5585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Earth as a particle with gold and blue">
            <a:extLst>
              <a:ext uri="{FF2B5EF4-FFF2-40B4-BE49-F238E27FC236}">
                <a16:creationId xmlns:a16="http://schemas.microsoft.com/office/drawing/2014/main" id="{18A6F2C2-A7A0-4D90-B049-D0E760E75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" b="3832"/>
          <a:stretch/>
        </p:blipFill>
        <p:spPr>
          <a:xfrm>
            <a:off x="374796" y="3387792"/>
            <a:ext cx="4306824" cy="26508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709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10957-7E01-4D79-AF76-29A708E72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6" y="810564"/>
            <a:ext cx="3897727" cy="2618436"/>
          </a:xfrm>
        </p:spPr>
        <p:txBody>
          <a:bodyPr anchor="t">
            <a:normAutofit/>
          </a:bodyPr>
          <a:lstStyle/>
          <a:p>
            <a:r>
              <a:rPr lang="en-US" sz="4000" dirty="0"/>
              <a:t>“Flip Phones”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Segments 2 &amp; 6</a:t>
            </a:r>
          </a:p>
        </p:txBody>
      </p:sp>
      <p:cxnSp>
        <p:nvCxnSpPr>
          <p:cNvPr id="13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04AB19-8820-4859-AA1B-09DD1F3E8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340658"/>
            <a:ext cx="0" cy="57015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A2A097-7097-46C2-07DD-EB12A91C96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771425"/>
              </p:ext>
            </p:extLst>
          </p:nvPr>
        </p:nvGraphicFramePr>
        <p:xfrm>
          <a:off x="5046662" y="470020"/>
          <a:ext cx="5337337" cy="5469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Vintage record on turntable">
            <a:extLst>
              <a:ext uri="{FF2B5EF4-FFF2-40B4-BE49-F238E27FC236}">
                <a16:creationId xmlns:a16="http://schemas.microsoft.com/office/drawing/2014/main" id="{18A6F2C2-A7A0-4D90-B049-D0E760E75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" b="3838"/>
          <a:stretch/>
        </p:blipFill>
        <p:spPr>
          <a:xfrm>
            <a:off x="374796" y="3387792"/>
            <a:ext cx="4306824" cy="26508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572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B6481-FEBE-4E5E-9450-12B8FBE5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489000" cy="93704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2E753A-9EC8-4017-973A-6477BEF0A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2027271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5642AC-7E21-E4E1-B6FD-40FD72EC9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520728"/>
              </p:ext>
            </p:extLst>
          </p:nvPr>
        </p:nvGraphicFramePr>
        <p:xfrm>
          <a:off x="841375" y="2362200"/>
          <a:ext cx="9488488" cy="334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71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25913-F0F1-4C90-9224-8944E8FD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024" y="552782"/>
            <a:ext cx="4423224" cy="16436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8" name="Content Placeholder 7" descr="Abstract particle graph background">
            <a:extLst>
              <a:ext uri="{FF2B5EF4-FFF2-40B4-BE49-F238E27FC236}">
                <a16:creationId xmlns:a16="http://schemas.microsoft.com/office/drawing/2014/main" id="{0ED386B8-1839-4C00-AA2B-DF2B4246B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1" r="18083" b="-1"/>
          <a:stretch/>
        </p:blipFill>
        <p:spPr>
          <a:xfrm>
            <a:off x="20" y="10"/>
            <a:ext cx="521049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6585-F1FC-4E85-936D-3708C4F39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024" y="2735229"/>
            <a:ext cx="4423224" cy="31083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2015 National Consumer Survey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No filters applied for phone sales</a:t>
            </a:r>
          </a:p>
        </p:txBody>
      </p:sp>
      <p:cxnSp>
        <p:nvCxnSpPr>
          <p:cNvPr id="21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in Frame">
            <a:extLst>
              <a:ext uri="{FF2B5EF4-FFF2-40B4-BE49-F238E27FC236}">
                <a16:creationId xmlns:a16="http://schemas.microsoft.com/office/drawing/2014/main" id="{60B98957-D5C0-4FFC-8987-C5D8A06F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0546" y="334928"/>
            <a:ext cx="6263710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123B9E-16C1-47FC-BA6E-0B62BE4F2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2133" y="2400300"/>
            <a:ext cx="5186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Main Horizontal Connector">
            <a:extLst>
              <a:ext uri="{FF2B5EF4-FFF2-40B4-BE49-F238E27FC236}">
                <a16:creationId xmlns:a16="http://schemas.microsoft.com/office/drawing/2014/main" id="{51DA9589-40B0-4B65-A035-81057865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0546" y="6047437"/>
            <a:ext cx="5188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72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0FB8E-724A-479B-8097-EBBC28AB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056" y="552782"/>
            <a:ext cx="5950081" cy="1154711"/>
          </a:xfrm>
        </p:spPr>
        <p:txBody>
          <a:bodyPr>
            <a:normAutofit/>
          </a:bodyPr>
          <a:lstStyle/>
          <a:p>
            <a:r>
              <a:rPr lang="en-US" dirty="0"/>
              <a:t>Single Driver Variables</a:t>
            </a:r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A85A6003-C422-E31F-5E5F-B8F4D83B0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87" r="13199"/>
          <a:stretch/>
        </p:blipFill>
        <p:spPr>
          <a:xfrm>
            <a:off x="367744" y="334928"/>
            <a:ext cx="3444167" cy="57125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208C4-7A4B-43D0-9B5A-13C8BBDE5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057" y="2115206"/>
            <a:ext cx="5934684" cy="3728367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Phone Use &amp; Priorities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 am more likely to switch cell phone service providers if they offer the latest in technology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My cell phone/ smartphone connects me to my social world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My cell phone/ smartphone is an expression of who I 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My cell phone/ smartphone should help me get work done when and where I want</a:t>
            </a:r>
          </a:p>
        </p:txBody>
      </p:sp>
      <p:sp>
        <p:nvSpPr>
          <p:cNvPr id="24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1917" y="1911349"/>
            <a:ext cx="69367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3AC32E-AE77-4E1A-8AB2-CFF1D400E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1917" y="340659"/>
            <a:ext cx="0" cy="57015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0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3E4ED-53BA-47C4-8EA1-1B0E5E2D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29" y="4230535"/>
            <a:ext cx="5249166" cy="15462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Factor Variables:</a:t>
            </a:r>
            <a:br>
              <a:rPr lang="en-US" dirty="0"/>
            </a:br>
            <a:r>
              <a:rPr lang="en-US" b="1" dirty="0"/>
              <a:t>Career Focus</a:t>
            </a:r>
          </a:p>
        </p:txBody>
      </p:sp>
      <p:pic>
        <p:nvPicPr>
          <p:cNvPr id="10" name="Content Placeholder 9" descr="3D Hologram from iPad">
            <a:extLst>
              <a:ext uri="{FF2B5EF4-FFF2-40B4-BE49-F238E27FC236}">
                <a16:creationId xmlns:a16="http://schemas.microsoft.com/office/drawing/2014/main" id="{4931837C-BBD6-486F-AD71-D806420D7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5230"/>
          <a:stretch/>
        </p:blipFill>
        <p:spPr>
          <a:xfrm>
            <a:off x="366197" y="334928"/>
            <a:ext cx="6072703" cy="362747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45ACD-F0BE-43A5-B03C-D84E8CDE4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2404" y="810562"/>
            <a:ext cx="3417844" cy="50330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 am willing to sacrifice time with my family in order to get ahead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 want to get to the very top in my career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 am a workaholic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Money is the best measure of success</a:t>
            </a:r>
          </a:p>
        </p:txBody>
      </p:sp>
      <p:sp>
        <p:nvSpPr>
          <p:cNvPr id="23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197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2CE7BF-3496-4F2D-8D07-892DA4404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40447" y="343372"/>
            <a:ext cx="0" cy="57015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3A7DAB-4EE8-4AE2-AB14-048FBC5ED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6197" y="3962400"/>
            <a:ext cx="60727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19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77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79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81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3E4ED-53BA-47C4-8EA1-1B0E5E2D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056" y="552782"/>
            <a:ext cx="5950081" cy="11547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Factor Variables:</a:t>
            </a:r>
            <a:br>
              <a:rPr lang="en-US" sz="3700"/>
            </a:br>
            <a:r>
              <a:rPr lang="en-US" sz="3700" b="1"/>
              <a:t>Consumer Privacy</a:t>
            </a:r>
            <a:endParaRPr lang="en-US" sz="3700" b="1" dirty="0"/>
          </a:p>
        </p:txBody>
      </p:sp>
      <p:pic>
        <p:nvPicPr>
          <p:cNvPr id="10" name="Content Placeholder 9" descr="Digital padlock art">
            <a:extLst>
              <a:ext uri="{FF2B5EF4-FFF2-40B4-BE49-F238E27FC236}">
                <a16:creationId xmlns:a16="http://schemas.microsoft.com/office/drawing/2014/main" id="{4931837C-BBD6-486F-AD71-D806420D7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6" r="45589" b="-2"/>
          <a:stretch/>
        </p:blipFill>
        <p:spPr>
          <a:xfrm>
            <a:off x="367744" y="334928"/>
            <a:ext cx="3444167" cy="57125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45ACD-F0BE-43A5-B03C-D84E8CDE4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1911" y="1911348"/>
            <a:ext cx="6936780" cy="41308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I like knowing how companies are using information about me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I want more personal control over information that companies might have about me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I often look up an organization online before providing my information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I would feel more comfortable providing personal information to companies that display a trusted seal of approval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/>
              <a:t>I know many people who have had something negative happen to them because of personal information available online</a:t>
            </a:r>
          </a:p>
        </p:txBody>
      </p:sp>
      <p:sp>
        <p:nvSpPr>
          <p:cNvPr id="100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91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1917" y="1911349"/>
            <a:ext cx="69367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93">
            <a:extLst>
              <a:ext uri="{FF2B5EF4-FFF2-40B4-BE49-F238E27FC236}">
                <a16:creationId xmlns:a16="http://schemas.microsoft.com/office/drawing/2014/main" id="{843AC32E-AE77-4E1A-8AB2-CFF1D400E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1917" y="340659"/>
            <a:ext cx="0" cy="57015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28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31C2F-F51D-4B44-9F8D-638BAC62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460044"/>
            <a:ext cx="5981860" cy="12494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100" dirty="0"/>
              <a:t>Factor Variable Creation</a:t>
            </a:r>
            <a:br>
              <a:rPr lang="en-US" sz="4100" dirty="0"/>
            </a:br>
            <a:r>
              <a:rPr lang="en-US" sz="3100" dirty="0"/>
              <a:t>SAS proc factor (varimax rotation)</a:t>
            </a:r>
            <a:endParaRPr lang="en-US" sz="4100" dirty="0"/>
          </a:p>
        </p:txBody>
      </p:sp>
      <p:cxnSp>
        <p:nvCxnSpPr>
          <p:cNvPr id="26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DB03F3-936C-4FC9-8A4E-9ADA66A9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886564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FCAA1B-E660-4FFE-8F82-F41F369BD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4510" y="334926"/>
            <a:ext cx="0" cy="155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1D4F0A-4782-45E6-8865-B635098FD3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091" y="2207626"/>
            <a:ext cx="3769290" cy="349102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32CCC0-FED7-4634-95E0-BC272CCF5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10975" y="2683243"/>
            <a:ext cx="3562167" cy="3188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B29F6D-CAF9-414A-817E-5D7D8AE7CDEA}"/>
              </a:ext>
            </a:extLst>
          </p:cNvPr>
          <p:cNvSpPr txBox="1"/>
          <p:nvPr/>
        </p:nvSpPr>
        <p:spPr>
          <a:xfrm>
            <a:off x="6096000" y="2221489"/>
            <a:ext cx="356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 Plot</a:t>
            </a:r>
          </a:p>
        </p:txBody>
      </p:sp>
    </p:spTree>
    <p:extLst>
      <p:ext uri="{BB962C8B-B14F-4D97-AF65-F5344CB8AC3E}">
        <p14:creationId xmlns:p14="http://schemas.microsoft.com/office/powerpoint/2010/main" val="252782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31C2F-F51D-4B44-9F8D-638BAC62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669856"/>
            <a:ext cx="5981860" cy="10406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Factor Variable Creation</a:t>
            </a:r>
            <a:br>
              <a:rPr lang="en-US" sz="2800"/>
            </a:br>
            <a:r>
              <a:rPr lang="en-US" sz="2800"/>
              <a:t>SAS proc factor (varimax rotation)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525E413-6686-4B94-A9EC-1EB10D0B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21" y="2238671"/>
            <a:ext cx="9365534" cy="3465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0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BDB03F3-936C-4FC9-8A4E-9ADA66A9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886564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2FCAA1B-E660-4FFE-8F82-F41F369BD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4510" y="334926"/>
            <a:ext cx="0" cy="155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96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31C2F-F51D-4B44-9F8D-638BAC62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460044"/>
            <a:ext cx="5981860" cy="12494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100" dirty="0"/>
              <a:t>k-Means Clustering</a:t>
            </a:r>
            <a:br>
              <a:rPr lang="en-US" sz="4100" dirty="0"/>
            </a:br>
            <a:r>
              <a:rPr lang="en-US" sz="3100" dirty="0"/>
              <a:t>SAS proc </a:t>
            </a:r>
            <a:r>
              <a:rPr lang="en-US" sz="3100" dirty="0" err="1"/>
              <a:t>fastclus</a:t>
            </a:r>
            <a:endParaRPr lang="en-US" sz="4100" dirty="0"/>
          </a:p>
        </p:txBody>
      </p:sp>
      <p:cxnSp>
        <p:nvCxnSpPr>
          <p:cNvPr id="26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DB03F3-936C-4FC9-8A4E-9ADA66A9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886564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FCAA1B-E660-4FFE-8F82-F41F369BD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4510" y="334926"/>
            <a:ext cx="0" cy="155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29F6D-CAF9-414A-817E-5D7D8AE7CDEA}"/>
              </a:ext>
            </a:extLst>
          </p:cNvPr>
          <p:cNvSpPr txBox="1"/>
          <p:nvPr/>
        </p:nvSpPr>
        <p:spPr>
          <a:xfrm>
            <a:off x="1545286" y="2221493"/>
            <a:ext cx="356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CCC Plot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69D940-D311-4B44-B9B6-ABAF750E15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3815" y="2527295"/>
            <a:ext cx="4794756" cy="294617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91463C-C711-49B3-9CF5-5C54595317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66315" y="2523240"/>
            <a:ext cx="4826000" cy="2976862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ABBFEB-D949-44CF-A8D2-CF0FF51E0BDD}"/>
              </a:ext>
            </a:extLst>
          </p:cNvPr>
          <p:cNvSpPr txBox="1"/>
          <p:nvPr/>
        </p:nvSpPr>
        <p:spPr>
          <a:xfrm>
            <a:off x="6655796" y="2177534"/>
            <a:ext cx="356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Pseudo F Plot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5CDAA6-8CAB-43C7-9B3B-F483E8FC7E70}"/>
              </a:ext>
            </a:extLst>
          </p:cNvPr>
          <p:cNvSpPr txBox="1"/>
          <p:nvPr/>
        </p:nvSpPr>
        <p:spPr>
          <a:xfrm>
            <a:off x="1164240" y="5583044"/>
            <a:ext cx="356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local maximum: 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035FF-FB95-4208-8EAB-1FAFBAAF87DB}"/>
              </a:ext>
            </a:extLst>
          </p:cNvPr>
          <p:cNvSpPr txBox="1"/>
          <p:nvPr/>
        </p:nvSpPr>
        <p:spPr>
          <a:xfrm>
            <a:off x="6395712" y="5587032"/>
            <a:ext cx="356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local maximum: 6</a:t>
            </a:r>
          </a:p>
        </p:txBody>
      </p:sp>
    </p:spTree>
    <p:extLst>
      <p:ext uri="{BB962C8B-B14F-4D97-AF65-F5344CB8AC3E}">
        <p14:creationId xmlns:p14="http://schemas.microsoft.com/office/powerpoint/2010/main" val="3098489561"/>
      </p:ext>
    </p:extLst>
  </p:cSld>
  <p:clrMapOvr>
    <a:masterClrMapping/>
  </p:clrMapOvr>
</p:sld>
</file>

<file path=ppt/theme/theme1.xml><?xml version="1.0" encoding="utf-8"?>
<a:theme xmlns:a="http://schemas.openxmlformats.org/drawingml/2006/main" name="MimeoVTI">
  <a:themeElements>
    <a:clrScheme name="Mimeo">
      <a:dk1>
        <a:sysClr val="windowText" lastClr="000000"/>
      </a:dk1>
      <a:lt1>
        <a:sysClr val="window" lastClr="FFFFFF"/>
      </a:lt1>
      <a:dk2>
        <a:srgbClr val="011E31"/>
      </a:dk2>
      <a:lt2>
        <a:srgbClr val="FDF3E6"/>
      </a:lt2>
      <a:accent1>
        <a:srgbClr val="005E9E"/>
      </a:accent1>
      <a:accent2>
        <a:srgbClr val="38998D"/>
      </a:accent2>
      <a:accent3>
        <a:srgbClr val="EF8683"/>
      </a:accent3>
      <a:accent4>
        <a:srgbClr val="F04E28"/>
      </a:accent4>
      <a:accent5>
        <a:srgbClr val="DD992C"/>
      </a:accent5>
      <a:accent6>
        <a:srgbClr val="136E65"/>
      </a:accent6>
      <a:hlink>
        <a:srgbClr val="38998D"/>
      </a:hlink>
      <a:folHlink>
        <a:srgbClr val="F04E2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meoVTI" id="{63E3BFD8-7F9C-46D1-A4F3-04054403C108}" vid="{C505C190-EE38-45FD-8294-6454536D04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606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Wingdings</vt:lpstr>
      <vt:lpstr>MimeoVTI</vt:lpstr>
      <vt:lpstr>iPhone Market Segmentation</vt:lpstr>
      <vt:lpstr>Overview</vt:lpstr>
      <vt:lpstr>Data</vt:lpstr>
      <vt:lpstr>Single Driver Variables</vt:lpstr>
      <vt:lpstr>Factor Variables: Career Focus</vt:lpstr>
      <vt:lpstr>Factor Variables: Consumer Privacy</vt:lpstr>
      <vt:lpstr>Factor Variable Creation SAS proc factor (varimax rotation)</vt:lpstr>
      <vt:lpstr>Factor Variable Creation SAS proc factor (varimax rotation)</vt:lpstr>
      <vt:lpstr>k-Means Clustering SAS proc fastclus</vt:lpstr>
      <vt:lpstr>k-Means Clustering Solution</vt:lpstr>
      <vt:lpstr>Market Segments</vt:lpstr>
      <vt:lpstr>Market Segment Demographics</vt:lpstr>
      <vt:lpstr>“Market Potential”  Segments 1 &amp; 5</vt:lpstr>
      <vt:lpstr>“Market Strength”  Segments 3 &amp; 4</vt:lpstr>
      <vt:lpstr>“Flip Phones”  Segments 2 &amp;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iPhone Market Segmentation</dc:title>
  <dc:creator>L C</dc:creator>
  <cp:lastModifiedBy>L C</cp:lastModifiedBy>
  <cp:revision>5</cp:revision>
  <dcterms:created xsi:type="dcterms:W3CDTF">2022-04-26T22:36:32Z</dcterms:created>
  <dcterms:modified xsi:type="dcterms:W3CDTF">2022-09-13T18:13:45Z</dcterms:modified>
</cp:coreProperties>
</file>